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9" autoAdjust="0"/>
    <p:restoredTop sz="85174"/>
  </p:normalViewPr>
  <p:slideViewPr>
    <p:cSldViewPr snapToGrid="0" snapToObjects="1">
      <p:cViewPr>
        <p:scale>
          <a:sx n="40" d="100"/>
          <a:sy n="40" d="100"/>
        </p:scale>
        <p:origin x="1638"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C46654-4B6A-43F9-AF8B-5AC806E90819}" type="doc">
      <dgm:prSet loTypeId="urn:microsoft.com/office/officeart/2005/8/layout/process1" loCatId="process" qsTypeId="urn:microsoft.com/office/officeart/2005/8/quickstyle/simple1" qsCatId="simple" csTypeId="urn:microsoft.com/office/officeart/2005/8/colors/accent1_2" csCatId="accent1" phldr="1"/>
      <dgm:spPr/>
    </dgm:pt>
    <dgm:pt modelId="{EA6136D3-A232-49D4-A83A-AD4B49B6C710}">
      <dgm:prSet phldrT="[Text]"/>
      <dgm:spPr/>
      <dgm:t>
        <a:bodyPr/>
        <a:lstStyle/>
        <a:p>
          <a:r>
            <a:rPr lang="en-US" dirty="0"/>
            <a:t>SPACE X API call</a:t>
          </a:r>
        </a:p>
      </dgm:t>
    </dgm:pt>
    <dgm:pt modelId="{92F343A2-08B6-426F-915F-30209841B844}" type="parTrans" cxnId="{15A1E027-A9A9-4980-B9B7-6221327209BE}">
      <dgm:prSet/>
      <dgm:spPr/>
      <dgm:t>
        <a:bodyPr/>
        <a:lstStyle/>
        <a:p>
          <a:endParaRPr lang="en-US"/>
        </a:p>
      </dgm:t>
    </dgm:pt>
    <dgm:pt modelId="{3A78B8B9-2EEE-4049-B42B-930111BBF93E}" type="sibTrans" cxnId="{15A1E027-A9A9-4980-B9B7-6221327209BE}">
      <dgm:prSet/>
      <dgm:spPr/>
      <dgm:t>
        <a:bodyPr/>
        <a:lstStyle/>
        <a:p>
          <a:endParaRPr lang="en-US"/>
        </a:p>
      </dgm:t>
    </dgm:pt>
    <dgm:pt modelId="{C0F45EF3-959A-47BB-8AD1-EF1A1988883D}">
      <dgm:prSet phldrT="[Text]"/>
      <dgm:spPr/>
      <dgm:t>
        <a:bodyPr/>
        <a:lstStyle/>
        <a:p>
          <a:r>
            <a:rPr lang="en-US" dirty="0"/>
            <a:t>Returns JSON</a:t>
          </a:r>
        </a:p>
      </dgm:t>
    </dgm:pt>
    <dgm:pt modelId="{06EF5A9E-6C7C-4E6A-84D5-183A330CBC54}" type="parTrans" cxnId="{C2B704D6-FD6D-4832-A7A3-83ADBF94C84D}">
      <dgm:prSet/>
      <dgm:spPr/>
      <dgm:t>
        <a:bodyPr/>
        <a:lstStyle/>
        <a:p>
          <a:endParaRPr lang="en-US"/>
        </a:p>
      </dgm:t>
    </dgm:pt>
    <dgm:pt modelId="{AE604744-AED9-4CC0-AA19-B62958031450}" type="sibTrans" cxnId="{C2B704D6-FD6D-4832-A7A3-83ADBF94C84D}">
      <dgm:prSet/>
      <dgm:spPr/>
      <dgm:t>
        <a:bodyPr/>
        <a:lstStyle/>
        <a:p>
          <a:endParaRPr lang="en-US"/>
        </a:p>
      </dgm:t>
    </dgm:pt>
    <dgm:pt modelId="{D3341EE3-3F61-4C76-A551-12177BE8EBAE}">
      <dgm:prSet phldrT="[Text]"/>
      <dgm:spPr/>
      <dgm:t>
        <a:bodyPr/>
        <a:lstStyle/>
        <a:p>
          <a:r>
            <a:rPr lang="en-US" dirty="0" err="1"/>
            <a:t>Dataframe</a:t>
          </a:r>
          <a:r>
            <a:rPr lang="en-US" dirty="0"/>
            <a:t> from JSON</a:t>
          </a:r>
        </a:p>
      </dgm:t>
    </dgm:pt>
    <dgm:pt modelId="{9BAC116F-BF84-4450-A2AD-8E461CB84130}" type="parTrans" cxnId="{91F72DE0-F7EB-4E85-9FC4-27C2CDCA812B}">
      <dgm:prSet/>
      <dgm:spPr/>
      <dgm:t>
        <a:bodyPr/>
        <a:lstStyle/>
        <a:p>
          <a:endParaRPr lang="en-US"/>
        </a:p>
      </dgm:t>
    </dgm:pt>
    <dgm:pt modelId="{AFF39D9E-B167-41EF-8F2C-ED69C5814698}" type="sibTrans" cxnId="{91F72DE0-F7EB-4E85-9FC4-27C2CDCA812B}">
      <dgm:prSet/>
      <dgm:spPr/>
      <dgm:t>
        <a:bodyPr/>
        <a:lstStyle/>
        <a:p>
          <a:endParaRPr lang="en-US"/>
        </a:p>
      </dgm:t>
    </dgm:pt>
    <dgm:pt modelId="{3DAD1C52-F2ED-4EE0-9513-FC50CDD4F907}">
      <dgm:prSet phldrT="[Text]"/>
      <dgm:spPr/>
      <dgm:t>
        <a:bodyPr/>
        <a:lstStyle/>
        <a:p>
          <a:r>
            <a:rPr lang="en-US" dirty="0"/>
            <a:t>Clean Data and Report</a:t>
          </a:r>
        </a:p>
      </dgm:t>
    </dgm:pt>
    <dgm:pt modelId="{7A9D9D61-EE93-44D9-AC00-8E94913251E5}" type="parTrans" cxnId="{06F42033-7EA3-4D5F-A862-B1D7C8D3F733}">
      <dgm:prSet/>
      <dgm:spPr/>
      <dgm:t>
        <a:bodyPr/>
        <a:lstStyle/>
        <a:p>
          <a:endParaRPr lang="en-US"/>
        </a:p>
      </dgm:t>
    </dgm:pt>
    <dgm:pt modelId="{101BEBBB-527D-4C28-96E8-602FA0239823}" type="sibTrans" cxnId="{06F42033-7EA3-4D5F-A862-B1D7C8D3F733}">
      <dgm:prSet/>
      <dgm:spPr/>
      <dgm:t>
        <a:bodyPr/>
        <a:lstStyle/>
        <a:p>
          <a:endParaRPr lang="en-US"/>
        </a:p>
      </dgm:t>
    </dgm:pt>
    <dgm:pt modelId="{4D376570-0090-4CA1-AB12-20DDED07C07E}" type="pres">
      <dgm:prSet presAssocID="{0AC46654-4B6A-43F9-AF8B-5AC806E90819}" presName="Name0" presStyleCnt="0">
        <dgm:presLayoutVars>
          <dgm:dir/>
          <dgm:resizeHandles val="exact"/>
        </dgm:presLayoutVars>
      </dgm:prSet>
      <dgm:spPr/>
    </dgm:pt>
    <dgm:pt modelId="{C712D5E9-CD36-4B2B-889F-5CF55BD3C31B}" type="pres">
      <dgm:prSet presAssocID="{EA6136D3-A232-49D4-A83A-AD4B49B6C710}" presName="node" presStyleLbl="node1" presStyleIdx="0" presStyleCnt="4">
        <dgm:presLayoutVars>
          <dgm:bulletEnabled val="1"/>
        </dgm:presLayoutVars>
      </dgm:prSet>
      <dgm:spPr/>
    </dgm:pt>
    <dgm:pt modelId="{3A77656C-5C7B-4AD6-991B-9748185AB38A}" type="pres">
      <dgm:prSet presAssocID="{3A78B8B9-2EEE-4049-B42B-930111BBF93E}" presName="sibTrans" presStyleLbl="sibTrans2D1" presStyleIdx="0" presStyleCnt="3"/>
      <dgm:spPr/>
    </dgm:pt>
    <dgm:pt modelId="{6844A6A9-C558-4E6A-8219-031818B3F65E}" type="pres">
      <dgm:prSet presAssocID="{3A78B8B9-2EEE-4049-B42B-930111BBF93E}" presName="connectorText" presStyleLbl="sibTrans2D1" presStyleIdx="0" presStyleCnt="3"/>
      <dgm:spPr/>
    </dgm:pt>
    <dgm:pt modelId="{B2B84B19-6CF1-418F-9779-B25AE1776D8F}" type="pres">
      <dgm:prSet presAssocID="{C0F45EF3-959A-47BB-8AD1-EF1A1988883D}" presName="node" presStyleLbl="node1" presStyleIdx="1" presStyleCnt="4">
        <dgm:presLayoutVars>
          <dgm:bulletEnabled val="1"/>
        </dgm:presLayoutVars>
      </dgm:prSet>
      <dgm:spPr/>
    </dgm:pt>
    <dgm:pt modelId="{681E4FE8-9341-42C3-86F4-24D7224088F7}" type="pres">
      <dgm:prSet presAssocID="{AE604744-AED9-4CC0-AA19-B62958031450}" presName="sibTrans" presStyleLbl="sibTrans2D1" presStyleIdx="1" presStyleCnt="3"/>
      <dgm:spPr/>
    </dgm:pt>
    <dgm:pt modelId="{56D49A1C-D3FC-40D7-A714-ACF56980E766}" type="pres">
      <dgm:prSet presAssocID="{AE604744-AED9-4CC0-AA19-B62958031450}" presName="connectorText" presStyleLbl="sibTrans2D1" presStyleIdx="1" presStyleCnt="3"/>
      <dgm:spPr/>
    </dgm:pt>
    <dgm:pt modelId="{5A900ED5-C601-424A-983C-1E23EF50C9D8}" type="pres">
      <dgm:prSet presAssocID="{D3341EE3-3F61-4C76-A551-12177BE8EBAE}" presName="node" presStyleLbl="node1" presStyleIdx="2" presStyleCnt="4">
        <dgm:presLayoutVars>
          <dgm:bulletEnabled val="1"/>
        </dgm:presLayoutVars>
      </dgm:prSet>
      <dgm:spPr/>
    </dgm:pt>
    <dgm:pt modelId="{60F6115C-310F-4C12-B09A-A63C2D86F4A1}" type="pres">
      <dgm:prSet presAssocID="{AFF39D9E-B167-41EF-8F2C-ED69C5814698}" presName="sibTrans" presStyleLbl="sibTrans2D1" presStyleIdx="2" presStyleCnt="3"/>
      <dgm:spPr/>
    </dgm:pt>
    <dgm:pt modelId="{BB33D389-EED7-46C9-BCF7-C951CB8A58CF}" type="pres">
      <dgm:prSet presAssocID="{AFF39D9E-B167-41EF-8F2C-ED69C5814698}" presName="connectorText" presStyleLbl="sibTrans2D1" presStyleIdx="2" presStyleCnt="3"/>
      <dgm:spPr/>
    </dgm:pt>
    <dgm:pt modelId="{0D1FD49F-AF8F-41AB-8A58-016D3B4A8702}" type="pres">
      <dgm:prSet presAssocID="{3DAD1C52-F2ED-4EE0-9513-FC50CDD4F907}" presName="node" presStyleLbl="node1" presStyleIdx="3" presStyleCnt="4">
        <dgm:presLayoutVars>
          <dgm:bulletEnabled val="1"/>
        </dgm:presLayoutVars>
      </dgm:prSet>
      <dgm:spPr/>
    </dgm:pt>
  </dgm:ptLst>
  <dgm:cxnLst>
    <dgm:cxn modelId="{A007BC03-4A3C-498E-8AB0-E317CA09B563}" type="presOf" srcId="{EA6136D3-A232-49D4-A83A-AD4B49B6C710}" destId="{C712D5E9-CD36-4B2B-889F-5CF55BD3C31B}" srcOrd="0" destOrd="0" presId="urn:microsoft.com/office/officeart/2005/8/layout/process1"/>
    <dgm:cxn modelId="{297B3D17-21D7-4CBF-8F81-37586BD39850}" type="presOf" srcId="{3A78B8B9-2EEE-4049-B42B-930111BBF93E}" destId="{6844A6A9-C558-4E6A-8219-031818B3F65E}" srcOrd="1" destOrd="0" presId="urn:microsoft.com/office/officeart/2005/8/layout/process1"/>
    <dgm:cxn modelId="{15A1E027-A9A9-4980-B9B7-6221327209BE}" srcId="{0AC46654-4B6A-43F9-AF8B-5AC806E90819}" destId="{EA6136D3-A232-49D4-A83A-AD4B49B6C710}" srcOrd="0" destOrd="0" parTransId="{92F343A2-08B6-426F-915F-30209841B844}" sibTransId="{3A78B8B9-2EEE-4049-B42B-930111BBF93E}"/>
    <dgm:cxn modelId="{06F42033-7EA3-4D5F-A862-B1D7C8D3F733}" srcId="{0AC46654-4B6A-43F9-AF8B-5AC806E90819}" destId="{3DAD1C52-F2ED-4EE0-9513-FC50CDD4F907}" srcOrd="3" destOrd="0" parTransId="{7A9D9D61-EE93-44D9-AC00-8E94913251E5}" sibTransId="{101BEBBB-527D-4C28-96E8-602FA0239823}"/>
    <dgm:cxn modelId="{FEA3655E-9226-4F6F-9606-86907ED0D00D}" type="presOf" srcId="{AFF39D9E-B167-41EF-8F2C-ED69C5814698}" destId="{BB33D389-EED7-46C9-BCF7-C951CB8A58CF}" srcOrd="1" destOrd="0" presId="urn:microsoft.com/office/officeart/2005/8/layout/process1"/>
    <dgm:cxn modelId="{EDAEA242-A5E2-4FC5-8097-02B784DF1FAD}" type="presOf" srcId="{AFF39D9E-B167-41EF-8F2C-ED69C5814698}" destId="{60F6115C-310F-4C12-B09A-A63C2D86F4A1}" srcOrd="0" destOrd="0" presId="urn:microsoft.com/office/officeart/2005/8/layout/process1"/>
    <dgm:cxn modelId="{1B7EF448-1D8C-4184-B521-71E783BE3DCE}" type="presOf" srcId="{AE604744-AED9-4CC0-AA19-B62958031450}" destId="{56D49A1C-D3FC-40D7-A714-ACF56980E766}" srcOrd="1" destOrd="0" presId="urn:microsoft.com/office/officeart/2005/8/layout/process1"/>
    <dgm:cxn modelId="{A9316575-2A43-4286-A35C-423C5461AA8F}" type="presOf" srcId="{3A78B8B9-2EEE-4049-B42B-930111BBF93E}" destId="{3A77656C-5C7B-4AD6-991B-9748185AB38A}" srcOrd="0" destOrd="0" presId="urn:microsoft.com/office/officeart/2005/8/layout/process1"/>
    <dgm:cxn modelId="{A0818598-2231-4398-9747-E43480B52DDA}" type="presOf" srcId="{C0F45EF3-959A-47BB-8AD1-EF1A1988883D}" destId="{B2B84B19-6CF1-418F-9779-B25AE1776D8F}" srcOrd="0" destOrd="0" presId="urn:microsoft.com/office/officeart/2005/8/layout/process1"/>
    <dgm:cxn modelId="{789C30A7-916C-44FB-8AF1-DB1CA34383BC}" type="presOf" srcId="{0AC46654-4B6A-43F9-AF8B-5AC806E90819}" destId="{4D376570-0090-4CA1-AB12-20DDED07C07E}" srcOrd="0" destOrd="0" presId="urn:microsoft.com/office/officeart/2005/8/layout/process1"/>
    <dgm:cxn modelId="{E82E68BB-0A26-431B-867B-911BA2B0A994}" type="presOf" srcId="{3DAD1C52-F2ED-4EE0-9513-FC50CDD4F907}" destId="{0D1FD49F-AF8F-41AB-8A58-016D3B4A8702}" srcOrd="0" destOrd="0" presId="urn:microsoft.com/office/officeart/2005/8/layout/process1"/>
    <dgm:cxn modelId="{4A54DAD1-63F9-4BB3-9E59-95BDEAE575A5}" type="presOf" srcId="{AE604744-AED9-4CC0-AA19-B62958031450}" destId="{681E4FE8-9341-42C3-86F4-24D7224088F7}" srcOrd="0" destOrd="0" presId="urn:microsoft.com/office/officeart/2005/8/layout/process1"/>
    <dgm:cxn modelId="{C2B704D6-FD6D-4832-A7A3-83ADBF94C84D}" srcId="{0AC46654-4B6A-43F9-AF8B-5AC806E90819}" destId="{C0F45EF3-959A-47BB-8AD1-EF1A1988883D}" srcOrd="1" destOrd="0" parTransId="{06EF5A9E-6C7C-4E6A-84D5-183A330CBC54}" sibTransId="{AE604744-AED9-4CC0-AA19-B62958031450}"/>
    <dgm:cxn modelId="{91F72DE0-F7EB-4E85-9FC4-27C2CDCA812B}" srcId="{0AC46654-4B6A-43F9-AF8B-5AC806E90819}" destId="{D3341EE3-3F61-4C76-A551-12177BE8EBAE}" srcOrd="2" destOrd="0" parTransId="{9BAC116F-BF84-4450-A2AD-8E461CB84130}" sibTransId="{AFF39D9E-B167-41EF-8F2C-ED69C5814698}"/>
    <dgm:cxn modelId="{B6CE1AF7-7B22-44A2-B9F9-F2710843FCB8}" type="presOf" srcId="{D3341EE3-3F61-4C76-A551-12177BE8EBAE}" destId="{5A900ED5-C601-424A-983C-1E23EF50C9D8}" srcOrd="0" destOrd="0" presId="urn:microsoft.com/office/officeart/2005/8/layout/process1"/>
    <dgm:cxn modelId="{3018F720-DD30-4D74-AD31-235DCB7C67D5}" type="presParOf" srcId="{4D376570-0090-4CA1-AB12-20DDED07C07E}" destId="{C712D5E9-CD36-4B2B-889F-5CF55BD3C31B}" srcOrd="0" destOrd="0" presId="urn:microsoft.com/office/officeart/2005/8/layout/process1"/>
    <dgm:cxn modelId="{4A4BE686-5EEB-4526-9C73-1AEFD2F7D3D5}" type="presParOf" srcId="{4D376570-0090-4CA1-AB12-20DDED07C07E}" destId="{3A77656C-5C7B-4AD6-991B-9748185AB38A}" srcOrd="1" destOrd="0" presId="urn:microsoft.com/office/officeart/2005/8/layout/process1"/>
    <dgm:cxn modelId="{65CCA220-B249-4BD1-873D-4C74CB5801E8}" type="presParOf" srcId="{3A77656C-5C7B-4AD6-991B-9748185AB38A}" destId="{6844A6A9-C558-4E6A-8219-031818B3F65E}" srcOrd="0" destOrd="0" presId="urn:microsoft.com/office/officeart/2005/8/layout/process1"/>
    <dgm:cxn modelId="{E96DE808-0AB4-46A1-B275-C96C68F4CA39}" type="presParOf" srcId="{4D376570-0090-4CA1-AB12-20DDED07C07E}" destId="{B2B84B19-6CF1-418F-9779-B25AE1776D8F}" srcOrd="2" destOrd="0" presId="urn:microsoft.com/office/officeart/2005/8/layout/process1"/>
    <dgm:cxn modelId="{2C1620D5-B2FD-47C2-ACD3-3CC142A2538C}" type="presParOf" srcId="{4D376570-0090-4CA1-AB12-20DDED07C07E}" destId="{681E4FE8-9341-42C3-86F4-24D7224088F7}" srcOrd="3" destOrd="0" presId="urn:microsoft.com/office/officeart/2005/8/layout/process1"/>
    <dgm:cxn modelId="{DB482A63-E18C-4A04-880C-6E0CF1D7AAA9}" type="presParOf" srcId="{681E4FE8-9341-42C3-86F4-24D7224088F7}" destId="{56D49A1C-D3FC-40D7-A714-ACF56980E766}" srcOrd="0" destOrd="0" presId="urn:microsoft.com/office/officeart/2005/8/layout/process1"/>
    <dgm:cxn modelId="{FC74FB1A-CB98-4402-9978-F5E86184EBC0}" type="presParOf" srcId="{4D376570-0090-4CA1-AB12-20DDED07C07E}" destId="{5A900ED5-C601-424A-983C-1E23EF50C9D8}" srcOrd="4" destOrd="0" presId="urn:microsoft.com/office/officeart/2005/8/layout/process1"/>
    <dgm:cxn modelId="{86290944-28DD-43A7-BF07-3D0321233C5A}" type="presParOf" srcId="{4D376570-0090-4CA1-AB12-20DDED07C07E}" destId="{60F6115C-310F-4C12-B09A-A63C2D86F4A1}" srcOrd="5" destOrd="0" presId="urn:microsoft.com/office/officeart/2005/8/layout/process1"/>
    <dgm:cxn modelId="{32B4EEC4-A0E4-4B94-930D-CE58E0EE2DA3}" type="presParOf" srcId="{60F6115C-310F-4C12-B09A-A63C2D86F4A1}" destId="{BB33D389-EED7-46C9-BCF7-C951CB8A58CF}" srcOrd="0" destOrd="0" presId="urn:microsoft.com/office/officeart/2005/8/layout/process1"/>
    <dgm:cxn modelId="{8CF4BE54-3882-4D17-A191-CCCCA06C9903}" type="presParOf" srcId="{4D376570-0090-4CA1-AB12-20DDED07C07E}" destId="{0D1FD49F-AF8F-41AB-8A58-016D3B4A870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C46654-4B6A-43F9-AF8B-5AC806E90819}" type="doc">
      <dgm:prSet loTypeId="urn:microsoft.com/office/officeart/2005/8/layout/process1" loCatId="process" qsTypeId="urn:microsoft.com/office/officeart/2005/8/quickstyle/simple1" qsCatId="simple" csTypeId="urn:microsoft.com/office/officeart/2005/8/colors/accent1_2" csCatId="accent1" phldr="1"/>
      <dgm:spPr/>
    </dgm:pt>
    <dgm:pt modelId="{EA6136D3-A232-49D4-A83A-AD4B49B6C710}">
      <dgm:prSet phldrT="[Text]"/>
      <dgm:spPr/>
      <dgm:t>
        <a:bodyPr/>
        <a:lstStyle/>
        <a:p>
          <a:r>
            <a:rPr lang="en-US" dirty="0"/>
            <a:t>GET HTML</a:t>
          </a:r>
        </a:p>
      </dgm:t>
    </dgm:pt>
    <dgm:pt modelId="{92F343A2-08B6-426F-915F-30209841B844}" type="parTrans" cxnId="{15A1E027-A9A9-4980-B9B7-6221327209BE}">
      <dgm:prSet/>
      <dgm:spPr/>
      <dgm:t>
        <a:bodyPr/>
        <a:lstStyle/>
        <a:p>
          <a:endParaRPr lang="en-US"/>
        </a:p>
      </dgm:t>
    </dgm:pt>
    <dgm:pt modelId="{3A78B8B9-2EEE-4049-B42B-930111BBF93E}" type="sibTrans" cxnId="{15A1E027-A9A9-4980-B9B7-6221327209BE}">
      <dgm:prSet/>
      <dgm:spPr/>
      <dgm:t>
        <a:bodyPr/>
        <a:lstStyle/>
        <a:p>
          <a:endParaRPr lang="en-US"/>
        </a:p>
      </dgm:t>
    </dgm:pt>
    <dgm:pt modelId="{C0F45EF3-959A-47BB-8AD1-EF1A1988883D}">
      <dgm:prSet phldrT="[Text]"/>
      <dgm:spPr/>
      <dgm:t>
        <a:bodyPr/>
        <a:lstStyle/>
        <a:p>
          <a:r>
            <a:rPr lang="en-US" dirty="0"/>
            <a:t>Extract Data: Beautiful Soup</a:t>
          </a:r>
        </a:p>
      </dgm:t>
    </dgm:pt>
    <dgm:pt modelId="{06EF5A9E-6C7C-4E6A-84D5-183A330CBC54}" type="parTrans" cxnId="{C2B704D6-FD6D-4832-A7A3-83ADBF94C84D}">
      <dgm:prSet/>
      <dgm:spPr/>
      <dgm:t>
        <a:bodyPr/>
        <a:lstStyle/>
        <a:p>
          <a:endParaRPr lang="en-US"/>
        </a:p>
      </dgm:t>
    </dgm:pt>
    <dgm:pt modelId="{AE604744-AED9-4CC0-AA19-B62958031450}" type="sibTrans" cxnId="{C2B704D6-FD6D-4832-A7A3-83ADBF94C84D}">
      <dgm:prSet/>
      <dgm:spPr/>
      <dgm:t>
        <a:bodyPr/>
        <a:lstStyle/>
        <a:p>
          <a:endParaRPr lang="en-US"/>
        </a:p>
      </dgm:t>
    </dgm:pt>
    <dgm:pt modelId="{D3341EE3-3F61-4C76-A551-12177BE8EBAE}">
      <dgm:prSet phldrT="[Text]"/>
      <dgm:spPr/>
      <dgm:t>
        <a:bodyPr/>
        <a:lstStyle/>
        <a:p>
          <a:r>
            <a:rPr lang="en-US" dirty="0"/>
            <a:t>Create </a:t>
          </a:r>
          <a:r>
            <a:rPr lang="en-US" dirty="0" err="1"/>
            <a:t>Dataframe</a:t>
          </a:r>
          <a:endParaRPr lang="en-US" dirty="0"/>
        </a:p>
      </dgm:t>
    </dgm:pt>
    <dgm:pt modelId="{9BAC116F-BF84-4450-A2AD-8E461CB84130}" type="parTrans" cxnId="{91F72DE0-F7EB-4E85-9FC4-27C2CDCA812B}">
      <dgm:prSet/>
      <dgm:spPr/>
      <dgm:t>
        <a:bodyPr/>
        <a:lstStyle/>
        <a:p>
          <a:endParaRPr lang="en-US"/>
        </a:p>
      </dgm:t>
    </dgm:pt>
    <dgm:pt modelId="{AFF39D9E-B167-41EF-8F2C-ED69C5814698}" type="sibTrans" cxnId="{91F72DE0-F7EB-4E85-9FC4-27C2CDCA812B}">
      <dgm:prSet/>
      <dgm:spPr/>
      <dgm:t>
        <a:bodyPr/>
        <a:lstStyle/>
        <a:p>
          <a:endParaRPr lang="en-US"/>
        </a:p>
      </dgm:t>
    </dgm:pt>
    <dgm:pt modelId="{3DAD1C52-F2ED-4EE0-9513-FC50CDD4F907}">
      <dgm:prSet phldrT="[Text]"/>
      <dgm:spPr/>
      <dgm:t>
        <a:bodyPr/>
        <a:lstStyle/>
        <a:p>
          <a:r>
            <a:rPr lang="en-US" dirty="0"/>
            <a:t>Export Data</a:t>
          </a:r>
        </a:p>
      </dgm:t>
    </dgm:pt>
    <dgm:pt modelId="{7A9D9D61-EE93-44D9-AC00-8E94913251E5}" type="parTrans" cxnId="{06F42033-7EA3-4D5F-A862-B1D7C8D3F733}">
      <dgm:prSet/>
      <dgm:spPr/>
      <dgm:t>
        <a:bodyPr/>
        <a:lstStyle/>
        <a:p>
          <a:endParaRPr lang="en-US"/>
        </a:p>
      </dgm:t>
    </dgm:pt>
    <dgm:pt modelId="{101BEBBB-527D-4C28-96E8-602FA0239823}" type="sibTrans" cxnId="{06F42033-7EA3-4D5F-A862-B1D7C8D3F733}">
      <dgm:prSet/>
      <dgm:spPr/>
      <dgm:t>
        <a:bodyPr/>
        <a:lstStyle/>
        <a:p>
          <a:endParaRPr lang="en-US"/>
        </a:p>
      </dgm:t>
    </dgm:pt>
    <dgm:pt modelId="{4D376570-0090-4CA1-AB12-20DDED07C07E}" type="pres">
      <dgm:prSet presAssocID="{0AC46654-4B6A-43F9-AF8B-5AC806E90819}" presName="Name0" presStyleCnt="0">
        <dgm:presLayoutVars>
          <dgm:dir/>
          <dgm:resizeHandles val="exact"/>
        </dgm:presLayoutVars>
      </dgm:prSet>
      <dgm:spPr/>
    </dgm:pt>
    <dgm:pt modelId="{C712D5E9-CD36-4B2B-889F-5CF55BD3C31B}" type="pres">
      <dgm:prSet presAssocID="{EA6136D3-A232-49D4-A83A-AD4B49B6C710}" presName="node" presStyleLbl="node1" presStyleIdx="0" presStyleCnt="4">
        <dgm:presLayoutVars>
          <dgm:bulletEnabled val="1"/>
        </dgm:presLayoutVars>
      </dgm:prSet>
      <dgm:spPr/>
    </dgm:pt>
    <dgm:pt modelId="{3A77656C-5C7B-4AD6-991B-9748185AB38A}" type="pres">
      <dgm:prSet presAssocID="{3A78B8B9-2EEE-4049-B42B-930111BBF93E}" presName="sibTrans" presStyleLbl="sibTrans2D1" presStyleIdx="0" presStyleCnt="3"/>
      <dgm:spPr/>
    </dgm:pt>
    <dgm:pt modelId="{6844A6A9-C558-4E6A-8219-031818B3F65E}" type="pres">
      <dgm:prSet presAssocID="{3A78B8B9-2EEE-4049-B42B-930111BBF93E}" presName="connectorText" presStyleLbl="sibTrans2D1" presStyleIdx="0" presStyleCnt="3"/>
      <dgm:spPr/>
    </dgm:pt>
    <dgm:pt modelId="{B2B84B19-6CF1-418F-9779-B25AE1776D8F}" type="pres">
      <dgm:prSet presAssocID="{C0F45EF3-959A-47BB-8AD1-EF1A1988883D}" presName="node" presStyleLbl="node1" presStyleIdx="1" presStyleCnt="4">
        <dgm:presLayoutVars>
          <dgm:bulletEnabled val="1"/>
        </dgm:presLayoutVars>
      </dgm:prSet>
      <dgm:spPr/>
    </dgm:pt>
    <dgm:pt modelId="{681E4FE8-9341-42C3-86F4-24D7224088F7}" type="pres">
      <dgm:prSet presAssocID="{AE604744-AED9-4CC0-AA19-B62958031450}" presName="sibTrans" presStyleLbl="sibTrans2D1" presStyleIdx="1" presStyleCnt="3"/>
      <dgm:spPr/>
    </dgm:pt>
    <dgm:pt modelId="{56D49A1C-D3FC-40D7-A714-ACF56980E766}" type="pres">
      <dgm:prSet presAssocID="{AE604744-AED9-4CC0-AA19-B62958031450}" presName="connectorText" presStyleLbl="sibTrans2D1" presStyleIdx="1" presStyleCnt="3"/>
      <dgm:spPr/>
    </dgm:pt>
    <dgm:pt modelId="{5A900ED5-C601-424A-983C-1E23EF50C9D8}" type="pres">
      <dgm:prSet presAssocID="{D3341EE3-3F61-4C76-A551-12177BE8EBAE}" presName="node" presStyleLbl="node1" presStyleIdx="2" presStyleCnt="4">
        <dgm:presLayoutVars>
          <dgm:bulletEnabled val="1"/>
        </dgm:presLayoutVars>
      </dgm:prSet>
      <dgm:spPr/>
    </dgm:pt>
    <dgm:pt modelId="{60F6115C-310F-4C12-B09A-A63C2D86F4A1}" type="pres">
      <dgm:prSet presAssocID="{AFF39D9E-B167-41EF-8F2C-ED69C5814698}" presName="sibTrans" presStyleLbl="sibTrans2D1" presStyleIdx="2" presStyleCnt="3"/>
      <dgm:spPr/>
    </dgm:pt>
    <dgm:pt modelId="{BB33D389-EED7-46C9-BCF7-C951CB8A58CF}" type="pres">
      <dgm:prSet presAssocID="{AFF39D9E-B167-41EF-8F2C-ED69C5814698}" presName="connectorText" presStyleLbl="sibTrans2D1" presStyleIdx="2" presStyleCnt="3"/>
      <dgm:spPr/>
    </dgm:pt>
    <dgm:pt modelId="{0D1FD49F-AF8F-41AB-8A58-016D3B4A8702}" type="pres">
      <dgm:prSet presAssocID="{3DAD1C52-F2ED-4EE0-9513-FC50CDD4F907}" presName="node" presStyleLbl="node1" presStyleIdx="3" presStyleCnt="4">
        <dgm:presLayoutVars>
          <dgm:bulletEnabled val="1"/>
        </dgm:presLayoutVars>
      </dgm:prSet>
      <dgm:spPr/>
    </dgm:pt>
  </dgm:ptLst>
  <dgm:cxnLst>
    <dgm:cxn modelId="{A007BC03-4A3C-498E-8AB0-E317CA09B563}" type="presOf" srcId="{EA6136D3-A232-49D4-A83A-AD4B49B6C710}" destId="{C712D5E9-CD36-4B2B-889F-5CF55BD3C31B}" srcOrd="0" destOrd="0" presId="urn:microsoft.com/office/officeart/2005/8/layout/process1"/>
    <dgm:cxn modelId="{297B3D17-21D7-4CBF-8F81-37586BD39850}" type="presOf" srcId="{3A78B8B9-2EEE-4049-B42B-930111BBF93E}" destId="{6844A6A9-C558-4E6A-8219-031818B3F65E}" srcOrd="1" destOrd="0" presId="urn:microsoft.com/office/officeart/2005/8/layout/process1"/>
    <dgm:cxn modelId="{15A1E027-A9A9-4980-B9B7-6221327209BE}" srcId="{0AC46654-4B6A-43F9-AF8B-5AC806E90819}" destId="{EA6136D3-A232-49D4-A83A-AD4B49B6C710}" srcOrd="0" destOrd="0" parTransId="{92F343A2-08B6-426F-915F-30209841B844}" sibTransId="{3A78B8B9-2EEE-4049-B42B-930111BBF93E}"/>
    <dgm:cxn modelId="{06F42033-7EA3-4D5F-A862-B1D7C8D3F733}" srcId="{0AC46654-4B6A-43F9-AF8B-5AC806E90819}" destId="{3DAD1C52-F2ED-4EE0-9513-FC50CDD4F907}" srcOrd="3" destOrd="0" parTransId="{7A9D9D61-EE93-44D9-AC00-8E94913251E5}" sibTransId="{101BEBBB-527D-4C28-96E8-602FA0239823}"/>
    <dgm:cxn modelId="{FEA3655E-9226-4F6F-9606-86907ED0D00D}" type="presOf" srcId="{AFF39D9E-B167-41EF-8F2C-ED69C5814698}" destId="{BB33D389-EED7-46C9-BCF7-C951CB8A58CF}" srcOrd="1" destOrd="0" presId="urn:microsoft.com/office/officeart/2005/8/layout/process1"/>
    <dgm:cxn modelId="{EDAEA242-A5E2-4FC5-8097-02B784DF1FAD}" type="presOf" srcId="{AFF39D9E-B167-41EF-8F2C-ED69C5814698}" destId="{60F6115C-310F-4C12-B09A-A63C2D86F4A1}" srcOrd="0" destOrd="0" presId="urn:microsoft.com/office/officeart/2005/8/layout/process1"/>
    <dgm:cxn modelId="{1B7EF448-1D8C-4184-B521-71E783BE3DCE}" type="presOf" srcId="{AE604744-AED9-4CC0-AA19-B62958031450}" destId="{56D49A1C-D3FC-40D7-A714-ACF56980E766}" srcOrd="1" destOrd="0" presId="urn:microsoft.com/office/officeart/2005/8/layout/process1"/>
    <dgm:cxn modelId="{A9316575-2A43-4286-A35C-423C5461AA8F}" type="presOf" srcId="{3A78B8B9-2EEE-4049-B42B-930111BBF93E}" destId="{3A77656C-5C7B-4AD6-991B-9748185AB38A}" srcOrd="0" destOrd="0" presId="urn:microsoft.com/office/officeart/2005/8/layout/process1"/>
    <dgm:cxn modelId="{A0818598-2231-4398-9747-E43480B52DDA}" type="presOf" srcId="{C0F45EF3-959A-47BB-8AD1-EF1A1988883D}" destId="{B2B84B19-6CF1-418F-9779-B25AE1776D8F}" srcOrd="0" destOrd="0" presId="urn:microsoft.com/office/officeart/2005/8/layout/process1"/>
    <dgm:cxn modelId="{789C30A7-916C-44FB-8AF1-DB1CA34383BC}" type="presOf" srcId="{0AC46654-4B6A-43F9-AF8B-5AC806E90819}" destId="{4D376570-0090-4CA1-AB12-20DDED07C07E}" srcOrd="0" destOrd="0" presId="urn:microsoft.com/office/officeart/2005/8/layout/process1"/>
    <dgm:cxn modelId="{E82E68BB-0A26-431B-867B-911BA2B0A994}" type="presOf" srcId="{3DAD1C52-F2ED-4EE0-9513-FC50CDD4F907}" destId="{0D1FD49F-AF8F-41AB-8A58-016D3B4A8702}" srcOrd="0" destOrd="0" presId="urn:microsoft.com/office/officeart/2005/8/layout/process1"/>
    <dgm:cxn modelId="{4A54DAD1-63F9-4BB3-9E59-95BDEAE575A5}" type="presOf" srcId="{AE604744-AED9-4CC0-AA19-B62958031450}" destId="{681E4FE8-9341-42C3-86F4-24D7224088F7}" srcOrd="0" destOrd="0" presId="urn:microsoft.com/office/officeart/2005/8/layout/process1"/>
    <dgm:cxn modelId="{C2B704D6-FD6D-4832-A7A3-83ADBF94C84D}" srcId="{0AC46654-4B6A-43F9-AF8B-5AC806E90819}" destId="{C0F45EF3-959A-47BB-8AD1-EF1A1988883D}" srcOrd="1" destOrd="0" parTransId="{06EF5A9E-6C7C-4E6A-84D5-183A330CBC54}" sibTransId="{AE604744-AED9-4CC0-AA19-B62958031450}"/>
    <dgm:cxn modelId="{91F72DE0-F7EB-4E85-9FC4-27C2CDCA812B}" srcId="{0AC46654-4B6A-43F9-AF8B-5AC806E90819}" destId="{D3341EE3-3F61-4C76-A551-12177BE8EBAE}" srcOrd="2" destOrd="0" parTransId="{9BAC116F-BF84-4450-A2AD-8E461CB84130}" sibTransId="{AFF39D9E-B167-41EF-8F2C-ED69C5814698}"/>
    <dgm:cxn modelId="{B6CE1AF7-7B22-44A2-B9F9-F2710843FCB8}" type="presOf" srcId="{D3341EE3-3F61-4C76-A551-12177BE8EBAE}" destId="{5A900ED5-C601-424A-983C-1E23EF50C9D8}" srcOrd="0" destOrd="0" presId="urn:microsoft.com/office/officeart/2005/8/layout/process1"/>
    <dgm:cxn modelId="{3018F720-DD30-4D74-AD31-235DCB7C67D5}" type="presParOf" srcId="{4D376570-0090-4CA1-AB12-20DDED07C07E}" destId="{C712D5E9-CD36-4B2B-889F-5CF55BD3C31B}" srcOrd="0" destOrd="0" presId="urn:microsoft.com/office/officeart/2005/8/layout/process1"/>
    <dgm:cxn modelId="{4A4BE686-5EEB-4526-9C73-1AEFD2F7D3D5}" type="presParOf" srcId="{4D376570-0090-4CA1-AB12-20DDED07C07E}" destId="{3A77656C-5C7B-4AD6-991B-9748185AB38A}" srcOrd="1" destOrd="0" presId="urn:microsoft.com/office/officeart/2005/8/layout/process1"/>
    <dgm:cxn modelId="{65CCA220-B249-4BD1-873D-4C74CB5801E8}" type="presParOf" srcId="{3A77656C-5C7B-4AD6-991B-9748185AB38A}" destId="{6844A6A9-C558-4E6A-8219-031818B3F65E}" srcOrd="0" destOrd="0" presId="urn:microsoft.com/office/officeart/2005/8/layout/process1"/>
    <dgm:cxn modelId="{E96DE808-0AB4-46A1-B275-C96C68F4CA39}" type="presParOf" srcId="{4D376570-0090-4CA1-AB12-20DDED07C07E}" destId="{B2B84B19-6CF1-418F-9779-B25AE1776D8F}" srcOrd="2" destOrd="0" presId="urn:microsoft.com/office/officeart/2005/8/layout/process1"/>
    <dgm:cxn modelId="{2C1620D5-B2FD-47C2-ACD3-3CC142A2538C}" type="presParOf" srcId="{4D376570-0090-4CA1-AB12-20DDED07C07E}" destId="{681E4FE8-9341-42C3-86F4-24D7224088F7}" srcOrd="3" destOrd="0" presId="urn:microsoft.com/office/officeart/2005/8/layout/process1"/>
    <dgm:cxn modelId="{DB482A63-E18C-4A04-880C-6E0CF1D7AAA9}" type="presParOf" srcId="{681E4FE8-9341-42C3-86F4-24D7224088F7}" destId="{56D49A1C-D3FC-40D7-A714-ACF56980E766}" srcOrd="0" destOrd="0" presId="urn:microsoft.com/office/officeart/2005/8/layout/process1"/>
    <dgm:cxn modelId="{FC74FB1A-CB98-4402-9978-F5E86184EBC0}" type="presParOf" srcId="{4D376570-0090-4CA1-AB12-20DDED07C07E}" destId="{5A900ED5-C601-424A-983C-1E23EF50C9D8}" srcOrd="4" destOrd="0" presId="urn:microsoft.com/office/officeart/2005/8/layout/process1"/>
    <dgm:cxn modelId="{86290944-28DD-43A7-BF07-3D0321233C5A}" type="presParOf" srcId="{4D376570-0090-4CA1-AB12-20DDED07C07E}" destId="{60F6115C-310F-4C12-B09A-A63C2D86F4A1}" srcOrd="5" destOrd="0" presId="urn:microsoft.com/office/officeart/2005/8/layout/process1"/>
    <dgm:cxn modelId="{32B4EEC4-A0E4-4B94-930D-CE58E0EE2DA3}" type="presParOf" srcId="{60F6115C-310F-4C12-B09A-A63C2D86F4A1}" destId="{BB33D389-EED7-46C9-BCF7-C951CB8A58CF}" srcOrd="0" destOrd="0" presId="urn:microsoft.com/office/officeart/2005/8/layout/process1"/>
    <dgm:cxn modelId="{8CF4BE54-3882-4D17-A191-CCCCA06C9903}" type="presParOf" srcId="{4D376570-0090-4CA1-AB12-20DDED07C07E}" destId="{0D1FD49F-AF8F-41AB-8A58-016D3B4A8702}"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2D5E9-CD36-4B2B-889F-5CF55BD3C31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SPACE X API call</a:t>
          </a:r>
        </a:p>
      </dsp:txBody>
      <dsp:txXfrm>
        <a:off x="31015" y="2268266"/>
        <a:ext cx="1506815" cy="882133"/>
      </dsp:txXfrm>
    </dsp:sp>
    <dsp:sp modelId="{3A77656C-5C7B-4AD6-991B-9748185AB38A}">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B2B84B19-6CF1-418F-9779-B25AE1776D8F}">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Returns JSON</a:t>
          </a:r>
        </a:p>
      </dsp:txBody>
      <dsp:txXfrm>
        <a:off x="2217400" y="2268266"/>
        <a:ext cx="1506815" cy="882133"/>
      </dsp:txXfrm>
    </dsp:sp>
    <dsp:sp modelId="{681E4FE8-9341-42C3-86F4-24D7224088F7}">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5A900ED5-C601-424A-983C-1E23EF50C9D8}">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err="1"/>
            <a:t>Dataframe</a:t>
          </a:r>
          <a:r>
            <a:rPr lang="en-US" sz="2300" kern="1200" dirty="0"/>
            <a:t> from JSON</a:t>
          </a:r>
        </a:p>
      </dsp:txBody>
      <dsp:txXfrm>
        <a:off x="4403784" y="2268266"/>
        <a:ext cx="1506815" cy="882133"/>
      </dsp:txXfrm>
    </dsp:sp>
    <dsp:sp modelId="{60F6115C-310F-4C12-B09A-A63C2D86F4A1}">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0D1FD49F-AF8F-41AB-8A58-016D3B4A8702}">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Clean Data and Report</a:t>
          </a:r>
        </a:p>
      </dsp:txBody>
      <dsp:txXfrm>
        <a:off x="6590168" y="2268266"/>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2D5E9-CD36-4B2B-889F-5CF55BD3C31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GET HTML</a:t>
          </a:r>
        </a:p>
      </dsp:txBody>
      <dsp:txXfrm>
        <a:off x="31015" y="2268266"/>
        <a:ext cx="1506815" cy="882133"/>
      </dsp:txXfrm>
    </dsp:sp>
    <dsp:sp modelId="{3A77656C-5C7B-4AD6-991B-9748185AB38A}">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B2B84B19-6CF1-418F-9779-B25AE1776D8F}">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Data: Beautiful Soup</a:t>
          </a:r>
        </a:p>
      </dsp:txBody>
      <dsp:txXfrm>
        <a:off x="2217400" y="2268266"/>
        <a:ext cx="1506815" cy="882133"/>
      </dsp:txXfrm>
    </dsp:sp>
    <dsp:sp modelId="{681E4FE8-9341-42C3-86F4-24D7224088F7}">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5A900ED5-C601-424A-983C-1E23EF50C9D8}">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Dataframe</a:t>
          </a:r>
          <a:endParaRPr lang="en-US" sz="1800" kern="1200" dirty="0"/>
        </a:p>
      </dsp:txBody>
      <dsp:txXfrm>
        <a:off x="4403784" y="2268266"/>
        <a:ext cx="1506815" cy="882133"/>
      </dsp:txXfrm>
    </dsp:sp>
    <dsp:sp modelId="{60F6115C-310F-4C12-B09A-A63C2D86F4A1}">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0D1FD49F-AF8F-41AB-8A58-016D3B4A8702}">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Export Data</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xxx1875/Applied-Data-Science---IBM/blob/main/labs_jupyter_spacex_Data_wrangling.ipynb" TargetMode="External"/><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xxx1875/Applied-Data-Science---IBM/blob/main/jupyter_labs_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xxx1875/Applied-Data-Science---IBM/blob/main/jupyter-labs-eda-sql-coursera_sqllite%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xxx1875/Applied-Data-Science---IBM/blob/main/SPACEX_FOLIUM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xx1875/Applied-Data-Science---IBM/blob/main/Plotly%20and%20Dash%20Space%20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xxx1875/Applied-Data-Science---IBM/blob/main/Space%20X%20Falcon%209%20First%20Stage%20Landing%20Prediction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xxx1875/Applied-Data-Science---IBM/blob/main/jupyter_labs_spacex_data_collection_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xxx1875/Applied-Data-Science---IBM/blob/main/jupyter_labs_webscraping.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X’Lenske</a:t>
            </a:r>
            <a:r>
              <a:rPr lang="en-US" dirty="0">
                <a:solidFill>
                  <a:schemeClr val="bg2"/>
                </a:solidFill>
                <a:latin typeface="Abadi"/>
                <a:ea typeface="SF Pro" pitchFamily="2" charset="0"/>
                <a:cs typeface="SF Pro" pitchFamily="2" charset="0"/>
              </a:rPr>
              <a:t> Sampson</a:t>
            </a:r>
          </a:p>
          <a:p>
            <a:r>
              <a:rPr lang="en-US" dirty="0">
                <a:solidFill>
                  <a:schemeClr val="bg2"/>
                </a:solidFill>
                <a:latin typeface="Abadi" panose="020B0604020104020204" pitchFamily="34" charset="0"/>
                <a:ea typeface="SF Pro" pitchFamily="2" charset="0"/>
                <a:cs typeface="SF Pro" pitchFamily="2" charset="0"/>
              </a:rPr>
              <a:t>27 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6537"/>
            <a:ext cx="11321905" cy="4880426"/>
          </a:xfrm>
          <a:prstGeom prst="rect">
            <a:avLst/>
          </a:prstGeom>
        </p:spPr>
        <p:txBody>
          <a:bodyPr/>
          <a:lstStyle/>
          <a:p>
            <a:r>
              <a:rPr lang="en-US" sz="1400" b="1" dirty="0">
                <a:solidFill>
                  <a:schemeClr val="accent3">
                    <a:lumMod val="25000"/>
                  </a:schemeClr>
                </a:solidFill>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endParaRPr lang="en-US" sz="1400" b="1" dirty="0">
              <a:solidFill>
                <a:schemeClr val="accent3">
                  <a:lumMod val="25000"/>
                </a:schemeClr>
              </a:solidFill>
              <a:latin typeface="Abadi" panose="020B0604020104020204" pitchFamily="34" charset="0"/>
            </a:endParaRPr>
          </a:p>
          <a:p>
            <a:pPr marL="0" indent="0">
              <a:buNone/>
            </a:pPr>
            <a:endParaRPr lang="en-US" sz="1400" b="1" dirty="0">
              <a:solidFill>
                <a:schemeClr val="accent3">
                  <a:lumMod val="25000"/>
                </a:schemeClr>
              </a:solidFill>
              <a:latin typeface="Abadi" panose="020B0604020104020204" pitchFamily="34" charset="0"/>
            </a:endParaRPr>
          </a:p>
          <a:p>
            <a:pPr marL="0" indent="0">
              <a:buNone/>
            </a:pPr>
            <a:endParaRPr lang="en-US" sz="1400" b="1" dirty="0">
              <a:solidFill>
                <a:schemeClr val="accent3">
                  <a:lumMod val="25000"/>
                </a:schemeClr>
              </a:solidFill>
              <a:latin typeface="Abadi" panose="020B0604020104020204" pitchFamily="34" charset="0"/>
            </a:endParaRPr>
          </a:p>
          <a:p>
            <a:pPr marL="0" indent="0">
              <a:buNone/>
            </a:pPr>
            <a:r>
              <a:rPr lang="en-US" sz="1400" b="1" dirty="0">
                <a:solidFill>
                  <a:schemeClr val="accent3">
                    <a:lumMod val="25000"/>
                  </a:schemeClr>
                </a:solidFill>
                <a:latin typeface="Abadi" panose="020B0604020104020204" pitchFamily="34" charset="0"/>
                <a:hlinkClick r:id="rId3"/>
              </a:rPr>
              <a:t>GitHub URL data wrangling </a:t>
            </a:r>
            <a:endParaRPr lang="en-US" sz="1400" b="1" dirty="0">
              <a:solidFill>
                <a:schemeClr val="accent3">
                  <a:lumMod val="25000"/>
                </a:schemeClr>
              </a:solidFill>
              <a:latin typeface="Abadi" panose="020B0604020104020204" pitchFamily="34" charset="0"/>
            </a:endParaRPr>
          </a:p>
          <a:p>
            <a:endParaRPr lang="en-US" sz="1400" b="1" dirty="0"/>
          </a:p>
          <a:p>
            <a:endParaRPr lang="en-US" sz="1400" b="1" dirty="0"/>
          </a:p>
          <a:p>
            <a:endParaRPr lang="en-US" sz="1400" b="1"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Arrow: Right 1">
            <a:extLst>
              <a:ext uri="{FF2B5EF4-FFF2-40B4-BE49-F238E27FC236}">
                <a16:creationId xmlns:a16="http://schemas.microsoft.com/office/drawing/2014/main" id="{A8EF29C9-BE7C-DA9A-D483-66ACF058ACFD}"/>
              </a:ext>
            </a:extLst>
          </p:cNvPr>
          <p:cNvSpPr/>
          <p:nvPr/>
        </p:nvSpPr>
        <p:spPr>
          <a:xfrm rot="16200000" flipH="1">
            <a:off x="1355610" y="3089778"/>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C26FE0-54A6-5C68-BABD-F0C88180D2DD}"/>
              </a:ext>
            </a:extLst>
          </p:cNvPr>
          <p:cNvSpPr txBox="1"/>
          <p:nvPr/>
        </p:nvSpPr>
        <p:spPr>
          <a:xfrm>
            <a:off x="126978" y="2360712"/>
            <a:ext cx="4970462" cy="366222"/>
          </a:xfrm>
          <a:prstGeom prst="rect">
            <a:avLst/>
          </a:prstGeom>
          <a:noFill/>
        </p:spPr>
        <p:txBody>
          <a:bodyPr wrap="square" rtlCol="0">
            <a:spAutoFit/>
          </a:bodyPr>
          <a:lstStyle/>
          <a:p>
            <a:r>
              <a:rPr lang="en-US" b="1" dirty="0"/>
              <a:t>1. Calculate # of launches ea. site</a:t>
            </a:r>
          </a:p>
        </p:txBody>
      </p:sp>
      <p:sp>
        <p:nvSpPr>
          <p:cNvPr id="6" name="TextBox 5">
            <a:extLst>
              <a:ext uri="{FF2B5EF4-FFF2-40B4-BE49-F238E27FC236}">
                <a16:creationId xmlns:a16="http://schemas.microsoft.com/office/drawing/2014/main" id="{D1A379A0-DEDB-587A-E99C-BA057D4E10FA}"/>
              </a:ext>
            </a:extLst>
          </p:cNvPr>
          <p:cNvSpPr txBox="1"/>
          <p:nvPr/>
        </p:nvSpPr>
        <p:spPr>
          <a:xfrm>
            <a:off x="130778" y="3686192"/>
            <a:ext cx="4970462" cy="369332"/>
          </a:xfrm>
          <a:prstGeom prst="rect">
            <a:avLst/>
          </a:prstGeom>
          <a:noFill/>
        </p:spPr>
        <p:txBody>
          <a:bodyPr wrap="square" rtlCol="0">
            <a:spAutoFit/>
          </a:bodyPr>
          <a:lstStyle/>
          <a:p>
            <a:r>
              <a:rPr lang="en-US" b="1" dirty="0"/>
              <a:t>2. Calculate # &amp; occurrence ea. orbit</a:t>
            </a:r>
          </a:p>
        </p:txBody>
      </p:sp>
      <p:sp>
        <p:nvSpPr>
          <p:cNvPr id="7" name="Arrow: Right 6">
            <a:extLst>
              <a:ext uri="{FF2B5EF4-FFF2-40B4-BE49-F238E27FC236}">
                <a16:creationId xmlns:a16="http://schemas.microsoft.com/office/drawing/2014/main" id="{6D667B56-A98F-7DA5-17EE-25987390F9EC}"/>
              </a:ext>
            </a:extLst>
          </p:cNvPr>
          <p:cNvSpPr/>
          <p:nvPr/>
        </p:nvSpPr>
        <p:spPr>
          <a:xfrm rot="16200000" flipH="1">
            <a:off x="1366327" y="4423199"/>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3FEBB3-AF43-47D3-B6E8-32C619E219FF}"/>
              </a:ext>
            </a:extLst>
          </p:cNvPr>
          <p:cNvSpPr txBox="1"/>
          <p:nvPr/>
        </p:nvSpPr>
        <p:spPr>
          <a:xfrm>
            <a:off x="130778" y="5000326"/>
            <a:ext cx="4970462" cy="366222"/>
          </a:xfrm>
          <a:prstGeom prst="rect">
            <a:avLst/>
          </a:prstGeom>
          <a:noFill/>
        </p:spPr>
        <p:txBody>
          <a:bodyPr wrap="square" rtlCol="0">
            <a:spAutoFit/>
          </a:bodyPr>
          <a:lstStyle/>
          <a:p>
            <a:r>
              <a:rPr lang="en-US" b="1" dirty="0"/>
              <a:t>3. Calculate # &amp; occ of mission outcome</a:t>
            </a:r>
          </a:p>
        </p:txBody>
      </p:sp>
      <p:cxnSp>
        <p:nvCxnSpPr>
          <p:cNvPr id="10" name="Connector: Elbow 9">
            <a:extLst>
              <a:ext uri="{FF2B5EF4-FFF2-40B4-BE49-F238E27FC236}">
                <a16:creationId xmlns:a16="http://schemas.microsoft.com/office/drawing/2014/main" id="{83964E11-1442-278F-8993-D7ECDA1DE314}"/>
              </a:ext>
            </a:extLst>
          </p:cNvPr>
          <p:cNvCxnSpPr>
            <a:cxnSpLocks/>
            <a:stCxn id="23" idx="3"/>
          </p:cNvCxnSpPr>
          <p:nvPr/>
        </p:nvCxnSpPr>
        <p:spPr>
          <a:xfrm flipV="1">
            <a:off x="3047032" y="3158431"/>
            <a:ext cx="4815973" cy="248425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0AA03D-110B-5361-A5E7-A0E44BCE761C}"/>
              </a:ext>
            </a:extLst>
          </p:cNvPr>
          <p:cNvSpPr txBox="1"/>
          <p:nvPr/>
        </p:nvSpPr>
        <p:spPr>
          <a:xfrm>
            <a:off x="7744722" y="2608646"/>
            <a:ext cx="4497321" cy="366222"/>
          </a:xfrm>
          <a:prstGeom prst="rect">
            <a:avLst/>
          </a:prstGeom>
          <a:noFill/>
        </p:spPr>
        <p:txBody>
          <a:bodyPr wrap="square" rtlCol="0">
            <a:spAutoFit/>
          </a:bodyPr>
          <a:lstStyle/>
          <a:p>
            <a:r>
              <a:rPr lang="en-US" b="1" dirty="0"/>
              <a:t>4. Create landing outcome label</a:t>
            </a:r>
          </a:p>
        </p:txBody>
      </p:sp>
      <p:sp>
        <p:nvSpPr>
          <p:cNvPr id="12" name="TextBox 11">
            <a:extLst>
              <a:ext uri="{FF2B5EF4-FFF2-40B4-BE49-F238E27FC236}">
                <a16:creationId xmlns:a16="http://schemas.microsoft.com/office/drawing/2014/main" id="{D5F8F4E8-397D-014C-6F93-23DEA84D8953}"/>
              </a:ext>
            </a:extLst>
          </p:cNvPr>
          <p:cNvSpPr txBox="1"/>
          <p:nvPr/>
        </p:nvSpPr>
        <p:spPr>
          <a:xfrm>
            <a:off x="7856178" y="3962057"/>
            <a:ext cx="4497321" cy="366222"/>
          </a:xfrm>
          <a:prstGeom prst="rect">
            <a:avLst/>
          </a:prstGeom>
          <a:noFill/>
        </p:spPr>
        <p:txBody>
          <a:bodyPr wrap="square" rtlCol="0">
            <a:spAutoFit/>
          </a:bodyPr>
          <a:lstStyle/>
          <a:p>
            <a:r>
              <a:rPr lang="en-US" b="1" dirty="0"/>
              <a:t>5. Success Rate Mean</a:t>
            </a:r>
          </a:p>
        </p:txBody>
      </p:sp>
      <p:sp>
        <p:nvSpPr>
          <p:cNvPr id="13" name="Arrow: Right 12">
            <a:extLst>
              <a:ext uri="{FF2B5EF4-FFF2-40B4-BE49-F238E27FC236}">
                <a16:creationId xmlns:a16="http://schemas.microsoft.com/office/drawing/2014/main" id="{685B5C33-57F7-BCE1-3149-6FD091A64E63}"/>
              </a:ext>
            </a:extLst>
          </p:cNvPr>
          <p:cNvSpPr/>
          <p:nvPr/>
        </p:nvSpPr>
        <p:spPr>
          <a:xfrm rot="16200000" flipH="1">
            <a:off x="8946056" y="3365008"/>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A61A7EB-1211-EC45-6D83-0DB24B99C001}"/>
              </a:ext>
            </a:extLst>
          </p:cNvPr>
          <p:cNvSpPr/>
          <p:nvPr/>
        </p:nvSpPr>
        <p:spPr>
          <a:xfrm rot="16200000" flipH="1">
            <a:off x="8948328" y="5141494"/>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6660B4E-4FD2-9F0E-181B-4F756750E0DF}"/>
              </a:ext>
            </a:extLst>
          </p:cNvPr>
          <p:cNvSpPr txBox="1"/>
          <p:nvPr/>
        </p:nvSpPr>
        <p:spPr>
          <a:xfrm>
            <a:off x="7844802" y="5752194"/>
            <a:ext cx="4497321" cy="366222"/>
          </a:xfrm>
          <a:prstGeom prst="rect">
            <a:avLst/>
          </a:prstGeom>
          <a:noFill/>
        </p:spPr>
        <p:txBody>
          <a:bodyPr wrap="square" rtlCol="0">
            <a:spAutoFit/>
          </a:bodyPr>
          <a:lstStyle/>
          <a:p>
            <a:r>
              <a:rPr lang="en-US" b="1" dirty="0"/>
              <a:t>6. Export CSV</a:t>
            </a:r>
          </a:p>
        </p:txBody>
      </p:sp>
      <p:pic>
        <p:nvPicPr>
          <p:cNvPr id="19" name="Picture 18">
            <a:extLst>
              <a:ext uri="{FF2B5EF4-FFF2-40B4-BE49-F238E27FC236}">
                <a16:creationId xmlns:a16="http://schemas.microsoft.com/office/drawing/2014/main" id="{17F3CFEB-987D-A849-F0E1-5AA3572AD397}"/>
              </a:ext>
            </a:extLst>
          </p:cNvPr>
          <p:cNvPicPr>
            <a:picLocks noChangeAspect="1"/>
          </p:cNvPicPr>
          <p:nvPr/>
        </p:nvPicPr>
        <p:blipFill>
          <a:blip r:embed="rId4"/>
          <a:stretch>
            <a:fillRect/>
          </a:stretch>
        </p:blipFill>
        <p:spPr>
          <a:xfrm>
            <a:off x="253935" y="2701790"/>
            <a:ext cx="2943225" cy="361950"/>
          </a:xfrm>
          <a:prstGeom prst="rect">
            <a:avLst/>
          </a:prstGeom>
        </p:spPr>
      </p:pic>
      <p:pic>
        <p:nvPicPr>
          <p:cNvPr id="21" name="Picture 20">
            <a:extLst>
              <a:ext uri="{FF2B5EF4-FFF2-40B4-BE49-F238E27FC236}">
                <a16:creationId xmlns:a16="http://schemas.microsoft.com/office/drawing/2014/main" id="{57F9FD34-1A67-E245-06B4-2A1342A46A70}"/>
              </a:ext>
            </a:extLst>
          </p:cNvPr>
          <p:cNvPicPr>
            <a:picLocks noChangeAspect="1"/>
          </p:cNvPicPr>
          <p:nvPr/>
        </p:nvPicPr>
        <p:blipFill>
          <a:blip r:embed="rId5"/>
          <a:stretch>
            <a:fillRect/>
          </a:stretch>
        </p:blipFill>
        <p:spPr>
          <a:xfrm>
            <a:off x="249893" y="3990148"/>
            <a:ext cx="2095500" cy="381000"/>
          </a:xfrm>
          <a:prstGeom prst="rect">
            <a:avLst/>
          </a:prstGeom>
        </p:spPr>
      </p:pic>
      <p:pic>
        <p:nvPicPr>
          <p:cNvPr id="23" name="Picture 22">
            <a:extLst>
              <a:ext uri="{FF2B5EF4-FFF2-40B4-BE49-F238E27FC236}">
                <a16:creationId xmlns:a16="http://schemas.microsoft.com/office/drawing/2014/main" id="{99937358-7B77-E2FC-1CC4-C8ACA113E08F}"/>
              </a:ext>
            </a:extLst>
          </p:cNvPr>
          <p:cNvPicPr>
            <a:picLocks noChangeAspect="1"/>
          </p:cNvPicPr>
          <p:nvPr/>
        </p:nvPicPr>
        <p:blipFill>
          <a:blip r:embed="rId6"/>
          <a:stretch>
            <a:fillRect/>
          </a:stretch>
        </p:blipFill>
        <p:spPr>
          <a:xfrm>
            <a:off x="189532" y="5409324"/>
            <a:ext cx="2857500" cy="466725"/>
          </a:xfrm>
          <a:prstGeom prst="rect">
            <a:avLst/>
          </a:prstGeom>
        </p:spPr>
      </p:pic>
      <p:pic>
        <p:nvPicPr>
          <p:cNvPr id="26" name="Picture 25">
            <a:extLst>
              <a:ext uri="{FF2B5EF4-FFF2-40B4-BE49-F238E27FC236}">
                <a16:creationId xmlns:a16="http://schemas.microsoft.com/office/drawing/2014/main" id="{26FE348F-41C8-27BC-BB81-81FBF23301A1}"/>
              </a:ext>
            </a:extLst>
          </p:cNvPr>
          <p:cNvPicPr>
            <a:picLocks noChangeAspect="1"/>
          </p:cNvPicPr>
          <p:nvPr/>
        </p:nvPicPr>
        <p:blipFill>
          <a:blip r:embed="rId7"/>
          <a:stretch>
            <a:fillRect/>
          </a:stretch>
        </p:blipFill>
        <p:spPr>
          <a:xfrm>
            <a:off x="8068978" y="2927570"/>
            <a:ext cx="4076700" cy="371475"/>
          </a:xfrm>
          <a:prstGeom prst="rect">
            <a:avLst/>
          </a:prstGeom>
        </p:spPr>
      </p:pic>
      <p:pic>
        <p:nvPicPr>
          <p:cNvPr id="28" name="Picture 27">
            <a:extLst>
              <a:ext uri="{FF2B5EF4-FFF2-40B4-BE49-F238E27FC236}">
                <a16:creationId xmlns:a16="http://schemas.microsoft.com/office/drawing/2014/main" id="{F0ECF16C-F07C-91CC-9BDB-4C4BC00622F6}"/>
              </a:ext>
            </a:extLst>
          </p:cNvPr>
          <p:cNvPicPr>
            <a:picLocks noChangeAspect="1"/>
          </p:cNvPicPr>
          <p:nvPr/>
        </p:nvPicPr>
        <p:blipFill>
          <a:blip r:embed="rId8"/>
          <a:stretch>
            <a:fillRect/>
          </a:stretch>
        </p:blipFill>
        <p:spPr>
          <a:xfrm>
            <a:off x="8009922" y="4410543"/>
            <a:ext cx="2076450" cy="219075"/>
          </a:xfrm>
          <a:prstGeom prst="rect">
            <a:avLst/>
          </a:prstGeom>
        </p:spPr>
      </p:pic>
      <p:pic>
        <p:nvPicPr>
          <p:cNvPr id="30" name="Picture 29">
            <a:extLst>
              <a:ext uri="{FF2B5EF4-FFF2-40B4-BE49-F238E27FC236}">
                <a16:creationId xmlns:a16="http://schemas.microsoft.com/office/drawing/2014/main" id="{B7E9B88D-B5F0-2095-467B-87DFE2236462}"/>
              </a:ext>
            </a:extLst>
          </p:cNvPr>
          <p:cNvPicPr>
            <a:picLocks noChangeAspect="1"/>
          </p:cNvPicPr>
          <p:nvPr/>
        </p:nvPicPr>
        <p:blipFill>
          <a:blip r:embed="rId9"/>
          <a:stretch>
            <a:fillRect/>
          </a:stretch>
        </p:blipFill>
        <p:spPr>
          <a:xfrm>
            <a:off x="7989960" y="6118416"/>
            <a:ext cx="2743201" cy="36622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Catplots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Flight Number vs. </a:t>
            </a: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Flight Number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Orbit vs. Flight Number</a:t>
            </a:r>
          </a:p>
          <a:p>
            <a:pPr lvl="1">
              <a:lnSpc>
                <a:spcPct val="100000"/>
              </a:lnSpc>
              <a:spcBef>
                <a:spcPts val="1400"/>
              </a:spcBef>
            </a:pP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vs Orbit</a:t>
            </a:r>
          </a:p>
          <a:p>
            <a:pPr lvl="1">
              <a:lnSpc>
                <a:spcPct val="100000"/>
              </a:lnSpc>
              <a:spcBef>
                <a:spcPts val="1400"/>
              </a:spcBef>
            </a:pPr>
            <a:r>
              <a:rPr lang="en-US" sz="1800" dirty="0">
                <a:solidFill>
                  <a:schemeClr val="accent3">
                    <a:lumMod val="25000"/>
                  </a:schemeClr>
                </a:solidFill>
                <a:latin typeface="Abadi"/>
              </a:rPr>
              <a:t>Orbit vs. </a:t>
            </a: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Relationship between variables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EDA with data visualization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8A4A153-D7AC-6926-E832-581659CE7931}"/>
              </a:ext>
            </a:extLst>
          </p:cNvPr>
          <p:cNvSpPr txBox="1"/>
          <p:nvPr/>
        </p:nvSpPr>
        <p:spPr>
          <a:xfrm>
            <a:off x="7564280" y="1829695"/>
            <a:ext cx="45720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badi" panose="020B0604020104020204" pitchFamily="34" charset="0"/>
              </a:rPr>
              <a:t>Bar Graph</a:t>
            </a:r>
          </a:p>
          <a:p>
            <a:pPr marL="742950" lvl="1" indent="-285750">
              <a:buFont typeface="Arial" panose="020B0604020202020204" pitchFamily="34" charset="0"/>
              <a:buChar char="•"/>
            </a:pPr>
            <a:r>
              <a:rPr lang="en-US" sz="2200" dirty="0">
                <a:latin typeface="Abadi" panose="020B0604020104020204" pitchFamily="34" charset="0"/>
              </a:rPr>
              <a:t>Success Rate vs. Orbit</a:t>
            </a:r>
          </a:p>
          <a:p>
            <a:pPr marL="285750" indent="-285750">
              <a:buFont typeface="Arial" panose="020B0604020202020204" pitchFamily="34" charset="0"/>
              <a:buChar char="•"/>
            </a:pPr>
            <a:r>
              <a:rPr lang="en-US" sz="2200" dirty="0">
                <a:latin typeface="Abadi" panose="020B0604020104020204" pitchFamily="34" charset="0"/>
              </a:rPr>
              <a:t>Relationship between numeric and categorical variables</a:t>
            </a:r>
          </a:p>
          <a:p>
            <a:pPr marL="285750" indent="-285750">
              <a:buFont typeface="Arial" panose="020B0604020202020204" pitchFamily="34" charset="0"/>
              <a:buChar char="•"/>
            </a:pPr>
            <a:endParaRPr lang="en-US" sz="2200" dirty="0">
              <a:latin typeface="Abadi" panose="020B0604020104020204" pitchFamily="34" charset="0"/>
            </a:endParaRPr>
          </a:p>
          <a:p>
            <a:pPr marL="285750" indent="-285750">
              <a:buFont typeface="Arial" panose="020B0604020202020204" pitchFamily="34" charset="0"/>
              <a:buChar char="•"/>
            </a:pPr>
            <a:r>
              <a:rPr lang="en-US" sz="2200" dirty="0">
                <a:latin typeface="Abadi" panose="020B0604020104020204" pitchFamily="34" charset="0"/>
              </a:rPr>
              <a:t>Line Graph</a:t>
            </a:r>
          </a:p>
          <a:p>
            <a:pPr marL="742950" lvl="1" indent="-285750">
              <a:buFont typeface="Arial" panose="020B0604020202020204" pitchFamily="34" charset="0"/>
              <a:buChar char="•"/>
            </a:pPr>
            <a:r>
              <a:rPr lang="en-US" sz="2200" dirty="0">
                <a:latin typeface="Abadi" panose="020B0604020104020204" pitchFamily="34" charset="0"/>
              </a:rPr>
              <a:t>Success Rate vs. Year</a:t>
            </a:r>
          </a:p>
          <a:p>
            <a:pPr marL="285750" indent="-285750">
              <a:buFont typeface="Arial" panose="020B0604020202020204" pitchFamily="34" charset="0"/>
              <a:buChar char="•"/>
            </a:pPr>
            <a:r>
              <a:rPr lang="en-US" sz="2200" dirty="0">
                <a:latin typeface="Abadi" panose="020B0604020104020204" pitchFamily="34" charset="0"/>
              </a:rPr>
              <a:t>Trend analysis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SQL queries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records which will display the month names, failure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,booster versions,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GitHub URL EDA with SQL</a:t>
            </a: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a Folium Map, object with an initial center location NASA Johnson Space Center at Houston, Texas</a:t>
            </a:r>
          </a:p>
          <a:p>
            <a:pPr lvl="1">
              <a:lnSpc>
                <a:spcPct val="100000"/>
              </a:lnSpc>
              <a:spcBef>
                <a:spcPts val="1400"/>
              </a:spcBef>
            </a:pPr>
            <a:r>
              <a:rPr lang="en-US" sz="1800" dirty="0">
                <a:solidFill>
                  <a:schemeClr val="accent3">
                    <a:lumMod val="25000"/>
                  </a:schemeClr>
                </a:solidFill>
                <a:latin typeface="Abadi" panose="020B0604020104020204" pitchFamily="34" charset="0"/>
              </a:rPr>
              <a:t>Create a blue circle at NASA Johnson Space Center's coordinate with a popup label showing its name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locations of launch locations in Florida &amp; California</a:t>
            </a:r>
          </a:p>
          <a:p>
            <a:pPr lvl="1">
              <a:lnSpc>
                <a:spcPct val="100000"/>
              </a:lnSpc>
              <a:spcBef>
                <a:spcPts val="1400"/>
              </a:spcBef>
            </a:pPr>
            <a:r>
              <a:rPr lang="en-US" sz="1800" dirty="0">
                <a:solidFill>
                  <a:schemeClr val="accent3">
                    <a:lumMod val="25000"/>
                  </a:schemeClr>
                </a:solidFill>
                <a:latin typeface="Abadi" panose="020B0604020104020204" pitchFamily="34" charset="0"/>
              </a:rPr>
              <a:t>Mark the success/failed launches for each site green(1), red(0)</a:t>
            </a:r>
          </a:p>
          <a:p>
            <a:pPr lvl="1">
              <a:lnSpc>
                <a:spcPct val="100000"/>
              </a:lnSpc>
              <a:spcBef>
                <a:spcPts val="1400"/>
              </a:spcBef>
            </a:pPr>
            <a:r>
              <a:rPr lang="en-US" sz="1800" dirty="0">
                <a:solidFill>
                  <a:schemeClr val="accent3">
                    <a:lumMod val="25000"/>
                  </a:schemeClr>
                </a:solidFill>
                <a:latin typeface="Abadi" panose="020B0604020104020204" pitchFamily="34" charset="0"/>
              </a:rPr>
              <a:t>Add markers for each launch result</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the distances between a launch site to its proximities</a:t>
            </a:r>
          </a:p>
          <a:p>
            <a:pPr lvl="1">
              <a:lnSpc>
                <a:spcPct val="100000"/>
              </a:lnSpc>
              <a:spcBef>
                <a:spcPts val="1400"/>
              </a:spcBef>
            </a:pPr>
            <a:r>
              <a:rPr lang="en-US" sz="1800" dirty="0">
                <a:solidFill>
                  <a:schemeClr val="accent3">
                    <a:lumMod val="25000"/>
                  </a:schemeClr>
                </a:solidFill>
                <a:latin typeface="Abadi" panose="020B0604020104020204" pitchFamily="34" charset="0"/>
              </a:rPr>
              <a:t>Create a marker with distance to a closest city, railway, highway, etc.</a:t>
            </a:r>
          </a:p>
          <a:p>
            <a:pPr lvl="1">
              <a:lnSpc>
                <a:spcPct val="100000"/>
              </a:lnSpc>
              <a:spcBef>
                <a:spcPts val="1400"/>
              </a:spcBef>
            </a:pPr>
            <a:r>
              <a:rPr lang="en-US" sz="1800" dirty="0">
                <a:solidFill>
                  <a:schemeClr val="accent3">
                    <a:lumMod val="25000"/>
                  </a:schemeClr>
                </a:solidFill>
                <a:latin typeface="Abadi" panose="020B0604020104020204" pitchFamily="34" charset="0"/>
              </a:rPr>
              <a:t>Draw a line between the marker to the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interactive map with Folium map</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has dropdown, </a:t>
            </a:r>
            <a:r>
              <a:rPr lang="en-US" sz="2200" dirty="0" err="1">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scatterplot</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can choose one site 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total success/failure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Scatterplot relationship between Success &amp; </a:t>
            </a:r>
            <a:r>
              <a:rPr lang="en-US" sz="1800" dirty="0" err="1">
                <a:solidFill>
                  <a:schemeClr val="accent3">
                    <a:lumMod val="25000"/>
                  </a:schemeClr>
                </a:solidFill>
                <a:latin typeface="Abadi" panose="020B0604020104020204" pitchFamily="34" charset="0"/>
              </a:rPr>
              <a:t>PayloadMass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1128"/>
            <a:ext cx="9745589" cy="537721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Prep</a:t>
            </a:r>
          </a:p>
          <a:p>
            <a:pPr lvl="1">
              <a:lnSpc>
                <a:spcPct val="100000"/>
              </a:lnSpc>
              <a:spcBef>
                <a:spcPts val="1400"/>
              </a:spcBef>
            </a:pPr>
            <a:r>
              <a:rPr lang="en-US" sz="1800" dirty="0">
                <a:solidFill>
                  <a:schemeClr val="accent3">
                    <a:lumMod val="25000"/>
                  </a:schemeClr>
                </a:solidFill>
                <a:latin typeface="Abadi" panose="020B0604020104020204" pitchFamily="34" charset="0"/>
              </a:rPr>
              <a:t>Load</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a:t>
            </a:r>
          </a:p>
          <a:p>
            <a:pPr>
              <a:lnSpc>
                <a:spcPct val="100000"/>
              </a:lnSpc>
              <a:spcBef>
                <a:spcPts val="1400"/>
              </a:spcBef>
            </a:pPr>
            <a:r>
              <a:rPr lang="en-US" sz="2200" dirty="0">
                <a:solidFill>
                  <a:schemeClr val="accent3">
                    <a:lumMod val="25000"/>
                  </a:schemeClr>
                </a:solidFill>
                <a:latin typeface="Abadi" panose="020B0604020104020204" pitchFamily="34" charset="0"/>
              </a:rPr>
              <a:t>Model Prep</a:t>
            </a:r>
          </a:p>
          <a:p>
            <a:pPr lvl="1">
              <a:lnSpc>
                <a:spcPct val="100000"/>
              </a:lnSpc>
              <a:spcBef>
                <a:spcPts val="1400"/>
              </a:spcBef>
            </a:pPr>
            <a:r>
              <a:rPr lang="en-US" sz="1800" dirty="0">
                <a:solidFill>
                  <a:schemeClr val="accent3">
                    <a:lumMod val="25000"/>
                  </a:schemeClr>
                </a:solidFill>
                <a:latin typeface="Abadi" panose="020B0604020104020204" pitchFamily="34" charset="0"/>
              </a:rPr>
              <a:t>ML algorithms</a:t>
            </a:r>
          </a:p>
          <a:p>
            <a:pPr lvl="1">
              <a:lnSpc>
                <a:spcPct val="100000"/>
              </a:lnSpc>
              <a:spcBef>
                <a:spcPts val="1400"/>
              </a:spcBef>
            </a:pPr>
            <a:r>
              <a:rPr lang="en-US" sz="1800" dirty="0">
                <a:solidFill>
                  <a:schemeClr val="accent3">
                    <a:lumMod val="25000"/>
                  </a:schemeClr>
                </a:solidFill>
                <a:latin typeface="Abadi" panose="020B0604020104020204" pitchFamily="34" charset="0"/>
              </a:rPr>
              <a:t>Set parameters </a:t>
            </a:r>
          </a:p>
          <a:p>
            <a:pPr lvl="1">
              <a:lnSpc>
                <a:spcPct val="100000"/>
              </a:lnSpc>
              <a:spcBef>
                <a:spcPts val="1400"/>
              </a:spcBef>
            </a:pPr>
            <a:r>
              <a:rPr lang="en-US" sz="1800" dirty="0">
                <a:solidFill>
                  <a:schemeClr val="accent3">
                    <a:lumMod val="25000"/>
                  </a:schemeClr>
                </a:solidFill>
                <a:latin typeface="Abadi" panose="020B0604020104020204" pitchFamily="34" charset="0"/>
              </a:rPr>
              <a:t>Train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a:t>
            </a:r>
          </a:p>
          <a:p>
            <a:pPr lvl="1">
              <a:lnSpc>
                <a:spcPct val="100000"/>
              </a:lnSpc>
              <a:spcBef>
                <a:spcPts val="1400"/>
              </a:spcBef>
            </a:pPr>
            <a:r>
              <a:rPr lang="en-US" sz="1800" dirty="0">
                <a:solidFill>
                  <a:schemeClr val="accent3">
                    <a:lumMod val="25000"/>
                  </a:schemeClr>
                </a:solidFill>
                <a:latin typeface="Abadi" panose="020B0604020104020204" pitchFamily="34" charset="0"/>
              </a:rPr>
              <a:t>Best hyperparameters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Find accuracy </a:t>
            </a:r>
          </a:p>
          <a:p>
            <a:pPr lvl="1">
              <a:lnSpc>
                <a:spcPct val="100000"/>
              </a:lnSpc>
              <a:spcBef>
                <a:spcPts val="1400"/>
              </a:spcBef>
            </a:pPr>
            <a:r>
              <a:rPr lang="en-US" sz="1800" dirty="0">
                <a:solidFill>
                  <a:schemeClr val="accent3">
                    <a:lumMod val="25000"/>
                  </a:schemeClr>
                </a:solidFill>
                <a:latin typeface="Abadi" panose="020B0604020104020204" pitchFamily="34" charset="0"/>
              </a:rPr>
              <a:t>Confusion matrix for </a:t>
            </a:r>
            <a:r>
              <a:rPr lang="en-US" sz="1800" dirty="0" err="1">
                <a:solidFill>
                  <a:schemeClr val="accent3">
                    <a:lumMod val="25000"/>
                  </a:schemeClr>
                </a:solidFill>
                <a:latin typeface="Abadi" panose="020B0604020104020204" pitchFamily="34" charset="0"/>
              </a:rPr>
              <a:t>ea</a:t>
            </a:r>
            <a:r>
              <a:rPr lang="en-US" sz="1800" dirty="0">
                <a:solidFill>
                  <a:schemeClr val="accent3">
                    <a:lumMod val="25000"/>
                  </a:schemeClr>
                </a:solidFill>
                <a:latin typeface="Abadi" panose="020B0604020104020204" pitchFamily="34" charset="0"/>
              </a:rPr>
              <a:t> algorithm</a:t>
            </a:r>
          </a:p>
          <a:p>
            <a:pPr>
              <a:lnSpc>
                <a:spcPct val="100000"/>
              </a:lnSpc>
              <a:spcBef>
                <a:spcPts val="1400"/>
              </a:spcBef>
            </a:pPr>
            <a:r>
              <a:rPr lang="en-US" sz="2200" dirty="0" err="1">
                <a:solidFill>
                  <a:schemeClr val="accent3">
                    <a:lumMod val="25000"/>
                  </a:schemeClr>
                </a:solidFill>
                <a:latin typeface="Abadi" panose="020B0604020104020204" pitchFamily="34" charset="0"/>
              </a:rPr>
              <a:t>Comparsion</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Compare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predictive analysis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1446" y="4067032"/>
            <a:ext cx="10536070" cy="18019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sites increase in success after each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929CDC4-5F90-8170-242C-170248FC99B0}"/>
              </a:ext>
            </a:extLst>
          </p:cNvPr>
          <p:cNvPicPr>
            <a:picLocks noChangeAspect="1"/>
          </p:cNvPicPr>
          <p:nvPr/>
        </p:nvPicPr>
        <p:blipFill>
          <a:blip r:embed="rId3"/>
          <a:stretch>
            <a:fillRect/>
          </a:stretch>
        </p:blipFill>
        <p:spPr>
          <a:xfrm>
            <a:off x="0" y="1276239"/>
            <a:ext cx="12192000" cy="24494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89611"/>
            <a:ext cx="11421989" cy="1991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40 100% success after 10000kg</a:t>
            </a:r>
          </a:p>
          <a:p>
            <a:pPr>
              <a:lnSpc>
                <a:spcPct val="100000"/>
              </a:lnSpc>
              <a:spcBef>
                <a:spcPts val="1400"/>
              </a:spcBef>
            </a:pPr>
            <a:r>
              <a:rPr lang="en-US" sz="2200" dirty="0">
                <a:solidFill>
                  <a:schemeClr val="accent3">
                    <a:lumMod val="25000"/>
                  </a:schemeClr>
                </a:solidFill>
                <a:latin typeface="Abadi" panose="020B0604020104020204" pitchFamily="34" charset="0"/>
              </a:rPr>
              <a:t>No payloads larger than 10000kg for VAFB SLC 4E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91EBFF2-39D9-C879-7D4A-8288464C04D7}"/>
              </a:ext>
            </a:extLst>
          </p:cNvPr>
          <p:cNvPicPr>
            <a:picLocks noChangeAspect="1"/>
          </p:cNvPicPr>
          <p:nvPr/>
        </p:nvPicPr>
        <p:blipFill>
          <a:blip r:embed="rId3"/>
          <a:stretch>
            <a:fillRect/>
          </a:stretch>
        </p:blipFill>
        <p:spPr>
          <a:xfrm>
            <a:off x="0" y="1355554"/>
            <a:ext cx="12192000" cy="22662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Top Orbits</a:t>
            </a:r>
          </a:p>
          <a:p>
            <a:pPr lvl="1">
              <a:lnSpc>
                <a:spcPct val="100000"/>
              </a:lnSpc>
              <a:spcBef>
                <a:spcPts val="1400"/>
              </a:spcBef>
            </a:pPr>
            <a:r>
              <a:rPr lang="en-CA"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CA" sz="2200" dirty="0">
                <a:solidFill>
                  <a:schemeClr val="accent3">
                    <a:lumMod val="25000"/>
                  </a:schemeClr>
                </a:solidFill>
                <a:latin typeface="Abadi" panose="020B0604020104020204" pitchFamily="34" charset="0"/>
              </a:rPr>
              <a:t>2</a:t>
            </a:r>
            <a:r>
              <a:rPr lang="en-CA" sz="2200" baseline="30000" dirty="0">
                <a:solidFill>
                  <a:schemeClr val="accent3">
                    <a:lumMod val="25000"/>
                  </a:schemeClr>
                </a:solidFill>
                <a:latin typeface="Abadi" panose="020B0604020104020204" pitchFamily="34" charset="0"/>
              </a:rPr>
              <a:t>nd</a:t>
            </a:r>
            <a:r>
              <a:rPr lang="en-CA" sz="2200" dirty="0">
                <a:solidFill>
                  <a:schemeClr val="accent3">
                    <a:lumMod val="25000"/>
                  </a:schemeClr>
                </a:solidFill>
                <a:latin typeface="Abadi" panose="020B0604020104020204" pitchFamily="34" charset="0"/>
              </a:rPr>
              <a:t> Best</a:t>
            </a:r>
          </a:p>
          <a:p>
            <a:pPr lvl="1">
              <a:lnSpc>
                <a:spcPct val="100000"/>
              </a:lnSpc>
              <a:spcBef>
                <a:spcPts val="1400"/>
              </a:spcBef>
            </a:pPr>
            <a:r>
              <a:rPr lang="en-CA" sz="1800" dirty="0">
                <a:solidFill>
                  <a:schemeClr val="accent3">
                    <a:lumMod val="25000"/>
                  </a:schemeClr>
                </a:solidFill>
                <a:latin typeface="Abadi" panose="020B0604020104020204" pitchFamily="34" charset="0"/>
              </a:rPr>
              <a:t>VLEO</a:t>
            </a:r>
          </a:p>
          <a:p>
            <a:pPr>
              <a:lnSpc>
                <a:spcPct val="100000"/>
              </a:lnSpc>
              <a:spcBef>
                <a:spcPts val="1400"/>
              </a:spcBef>
            </a:pPr>
            <a:r>
              <a:rPr lang="en-CA" sz="2200" dirty="0">
                <a:solidFill>
                  <a:schemeClr val="accent3">
                    <a:lumMod val="25000"/>
                  </a:schemeClr>
                </a:solidFill>
                <a:latin typeface="Abadi" panose="020B0604020104020204" pitchFamily="34" charset="0"/>
              </a:rPr>
              <a:t>Worst Orbits for launches</a:t>
            </a:r>
          </a:p>
          <a:p>
            <a:pPr lvl="1">
              <a:lnSpc>
                <a:spcPct val="100000"/>
              </a:lnSpc>
              <a:spcBef>
                <a:spcPts val="1400"/>
              </a:spcBef>
            </a:pPr>
            <a:r>
              <a:rPr lang="en-CA" sz="1800" dirty="0">
                <a:solidFill>
                  <a:schemeClr val="accent3">
                    <a:lumMod val="25000"/>
                  </a:schemeClr>
                </a:solidFill>
                <a:latin typeface="Abadi" panose="020B0604020104020204" pitchFamily="34" charset="0"/>
              </a:rPr>
              <a:t>GTO</a:t>
            </a:r>
            <a:r>
              <a:rPr lang="en-US" sz="1800" dirty="0">
                <a:solidFill>
                  <a:schemeClr val="accent3">
                    <a:lumMod val="25000"/>
                  </a:schemeClr>
                </a:solidFill>
                <a:latin typeface="Abadi" panose="020B0604020104020204" pitchFamily="34" charset="0"/>
              </a:rPr>
              <a:t>, ISS, LEO, MEO, PO</a:t>
            </a:r>
            <a:endParaRPr lang="en-CA"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C105DE7-198C-6012-AD50-9C99DE191C95}"/>
              </a:ext>
            </a:extLst>
          </p:cNvPr>
          <p:cNvPicPr>
            <a:picLocks noChangeAspect="1"/>
          </p:cNvPicPr>
          <p:nvPr/>
        </p:nvPicPr>
        <p:blipFill>
          <a:blip r:embed="rId3"/>
          <a:stretch>
            <a:fillRect/>
          </a:stretch>
        </p:blipFill>
        <p:spPr>
          <a:xfrm>
            <a:off x="5042793" y="1780062"/>
            <a:ext cx="5974906" cy="46471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26590"/>
            <a:ext cx="10803290" cy="12547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7CE7D01-0141-5D98-13BF-55794A9A12FF}"/>
              </a:ext>
            </a:extLst>
          </p:cNvPr>
          <p:cNvPicPr>
            <a:picLocks noChangeAspect="1"/>
          </p:cNvPicPr>
          <p:nvPr/>
        </p:nvPicPr>
        <p:blipFill>
          <a:blip r:embed="rId3"/>
          <a:stretch>
            <a:fillRect/>
          </a:stretch>
        </p:blipFill>
        <p:spPr>
          <a:xfrm>
            <a:off x="0" y="1295737"/>
            <a:ext cx="12192000" cy="22586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6090"/>
            <a:ext cx="10515600" cy="18428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225BD5D-1676-C552-70D6-976431B8DE31}"/>
              </a:ext>
            </a:extLst>
          </p:cNvPr>
          <p:cNvPicPr>
            <a:picLocks noChangeAspect="1"/>
          </p:cNvPicPr>
          <p:nvPr/>
        </p:nvPicPr>
        <p:blipFill>
          <a:blip r:embed="rId3"/>
          <a:stretch>
            <a:fillRect/>
          </a:stretch>
        </p:blipFill>
        <p:spPr>
          <a:xfrm>
            <a:off x="0" y="1434482"/>
            <a:ext cx="12192000" cy="22448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CC80D58-C9EB-1CE4-781D-3550BA20946F}"/>
              </a:ext>
            </a:extLst>
          </p:cNvPr>
          <p:cNvPicPr>
            <a:picLocks noChangeAspect="1"/>
          </p:cNvPicPr>
          <p:nvPr/>
        </p:nvPicPr>
        <p:blipFill>
          <a:blip r:embed="rId3"/>
          <a:stretch>
            <a:fillRect/>
          </a:stretch>
        </p:blipFill>
        <p:spPr>
          <a:xfrm>
            <a:off x="5268036" y="1411665"/>
            <a:ext cx="5857282" cy="44696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USE the DISTINCT function to remove duplicates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347E2810-497F-7EF6-7910-E713EBE6C997}"/>
              </a:ext>
            </a:extLst>
          </p:cNvPr>
          <p:cNvPicPr>
            <a:picLocks noChangeAspect="1"/>
          </p:cNvPicPr>
          <p:nvPr/>
        </p:nvPicPr>
        <p:blipFill>
          <a:blip r:embed="rId3"/>
          <a:stretch>
            <a:fillRect/>
          </a:stretch>
        </p:blipFill>
        <p:spPr>
          <a:xfrm>
            <a:off x="770011" y="3110706"/>
            <a:ext cx="5755381" cy="30662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column name LIKE clause with percent sign to </a:t>
            </a:r>
            <a:r>
              <a:rPr lang="en-US" sz="2200" dirty="0" err="1">
                <a:solidFill>
                  <a:schemeClr val="accent3">
                    <a:lumMod val="25000"/>
                  </a:schemeClr>
                </a:solidFill>
                <a:latin typeface="Abadi" panose="020B0604020104020204" pitchFamily="34" charset="0"/>
              </a:rPr>
              <a:t>wildcart</a:t>
            </a:r>
            <a:r>
              <a:rPr lang="en-US" sz="2200" dirty="0">
                <a:solidFill>
                  <a:schemeClr val="accent3">
                    <a:lumMod val="25000"/>
                  </a:schemeClr>
                </a:solidFill>
                <a:latin typeface="Abadi" panose="020B0604020104020204" pitchFamily="34" charset="0"/>
              </a:rPr>
              <a:t>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49A1BD56-E34C-A677-3B7A-35F35CA5AB0D}"/>
              </a:ext>
            </a:extLst>
          </p:cNvPr>
          <p:cNvPicPr>
            <a:picLocks noChangeAspect="1"/>
          </p:cNvPicPr>
          <p:nvPr/>
        </p:nvPicPr>
        <p:blipFill>
          <a:blip r:embed="rId3"/>
          <a:stretch>
            <a:fillRect/>
          </a:stretch>
        </p:blipFill>
        <p:spPr>
          <a:xfrm>
            <a:off x="956504" y="2791322"/>
            <a:ext cx="7368630" cy="32499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sum of all </a:t>
            </a:r>
            <a:r>
              <a:rPr lang="en-US" sz="2200" dirty="0" err="1">
                <a:solidFill>
                  <a:schemeClr val="accent3">
                    <a:lumMod val="25000"/>
                  </a:schemeClr>
                </a:solidFill>
                <a:latin typeface="Abadi" panose="020B0604020104020204" pitchFamily="34" charset="0"/>
              </a:rPr>
              <a:t>payloadmasskg</a:t>
            </a:r>
            <a:r>
              <a:rPr lang="en-US" sz="2200" dirty="0">
                <a:solidFill>
                  <a:schemeClr val="accent3">
                    <a:lumMod val="25000"/>
                  </a:schemeClr>
                </a:solidFill>
                <a:latin typeface="Abadi" panose="020B0604020104020204" pitchFamily="34" charset="0"/>
              </a:rPr>
              <a:t> where the customer is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227743F2-22D3-B213-FDB4-456BD6538900}"/>
              </a:ext>
            </a:extLst>
          </p:cNvPr>
          <p:cNvPicPr>
            <a:picLocks noChangeAspect="1"/>
          </p:cNvPicPr>
          <p:nvPr/>
        </p:nvPicPr>
        <p:blipFill>
          <a:blip r:embed="rId3"/>
          <a:stretch>
            <a:fillRect/>
          </a:stretch>
        </p:blipFill>
        <p:spPr>
          <a:xfrm>
            <a:off x="770010" y="2894648"/>
            <a:ext cx="8264171" cy="23733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Calculate average of </a:t>
            </a:r>
            <a:r>
              <a:rPr lang="en-US" sz="2200" dirty="0" err="1">
                <a:solidFill>
                  <a:schemeClr val="accent3">
                    <a:lumMod val="25000"/>
                  </a:schemeClr>
                </a:solidFill>
                <a:latin typeface="Abadi" panose="020B0604020104020204" pitchFamily="34" charset="0"/>
              </a:rPr>
              <a:t>payloadmasskg</a:t>
            </a:r>
            <a:r>
              <a:rPr lang="en-US" sz="2200" dirty="0">
                <a:solidFill>
                  <a:schemeClr val="accent3">
                    <a:lumMod val="25000"/>
                  </a:schemeClr>
                </a:solidFill>
                <a:latin typeface="Abadi" panose="020B0604020104020204" pitchFamily="34" charset="0"/>
              </a:rPr>
              <a:t> WHERE Booster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77974CBC-FB55-06B4-F714-31724A319558}"/>
              </a:ext>
            </a:extLst>
          </p:cNvPr>
          <p:cNvPicPr>
            <a:picLocks noChangeAspect="1"/>
          </p:cNvPicPr>
          <p:nvPr/>
        </p:nvPicPr>
        <p:blipFill>
          <a:blip r:embed="rId3"/>
          <a:stretch>
            <a:fillRect/>
          </a:stretch>
        </p:blipFill>
        <p:spPr>
          <a:xfrm>
            <a:off x="770010" y="3002507"/>
            <a:ext cx="7944762" cy="2256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looks for first success date WHERE filters column returning results equal to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C1813D6-E11C-0707-F7EC-3C8BDAA06E0E}"/>
              </a:ext>
            </a:extLst>
          </p:cNvPr>
          <p:cNvPicPr>
            <a:picLocks noChangeAspect="1"/>
          </p:cNvPicPr>
          <p:nvPr/>
        </p:nvPicPr>
        <p:blipFill>
          <a:blip r:embed="rId3"/>
          <a:stretch>
            <a:fillRect/>
          </a:stretch>
        </p:blipFill>
        <p:spPr>
          <a:xfrm>
            <a:off x="770011" y="3277394"/>
            <a:ext cx="5924550" cy="1447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Start with column booster use WHERE clause to filter successfully landed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2239023-0B6F-FCDE-AD4B-2CDA4F88BF16}"/>
              </a:ext>
            </a:extLst>
          </p:cNvPr>
          <p:cNvPicPr>
            <a:picLocks noChangeAspect="1"/>
          </p:cNvPicPr>
          <p:nvPr/>
        </p:nvPicPr>
        <p:blipFill>
          <a:blip r:embed="rId3"/>
          <a:stretch>
            <a:fillRect/>
          </a:stretch>
        </p:blipFill>
        <p:spPr>
          <a:xfrm>
            <a:off x="770011" y="3596698"/>
            <a:ext cx="8534400" cy="24288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9621"/>
            <a:ext cx="4017889" cy="518159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a:t>
            </a:r>
          </a:p>
          <a:p>
            <a:pPr lvl="1">
              <a:lnSpc>
                <a:spcPct val="100000"/>
              </a:lnSpc>
              <a:spcBef>
                <a:spcPts val="1400"/>
              </a:spcBef>
            </a:pPr>
            <a:r>
              <a:rPr lang="en-US" sz="1800" dirty="0">
                <a:solidFill>
                  <a:schemeClr val="accent3">
                    <a:lumMod val="25000"/>
                  </a:schemeClr>
                </a:solidFill>
                <a:latin typeface="Abadi" panose="020B0604020104020204" pitchFamily="34" charset="0"/>
              </a:rPr>
              <a:t>Maps and Dashboards</a:t>
            </a:r>
          </a:p>
          <a:p>
            <a:pPr lvl="1">
              <a:lnSpc>
                <a:spcPct val="100000"/>
              </a:lnSpc>
              <a:spcBef>
                <a:spcPts val="1400"/>
              </a:spcBef>
            </a:pPr>
            <a:r>
              <a:rPr lang="en-US" sz="1800" dirty="0" err="1">
                <a:solidFill>
                  <a:schemeClr val="accent3">
                    <a:lumMod val="25000"/>
                  </a:schemeClr>
                </a:solidFill>
                <a:latin typeface="Abadi" panose="020B0604020104020204" pitchFamily="34" charset="0"/>
              </a:rPr>
              <a:t>Perdictive</a:t>
            </a:r>
            <a:r>
              <a:rPr lang="en-US" sz="1800"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 function to filter and count function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07A9AB6-14B0-F2A3-C31E-81D2034178CE}"/>
              </a:ext>
            </a:extLst>
          </p:cNvPr>
          <p:cNvPicPr>
            <a:picLocks noChangeAspect="1"/>
          </p:cNvPicPr>
          <p:nvPr/>
        </p:nvPicPr>
        <p:blipFill>
          <a:blip r:embed="rId3"/>
          <a:stretch>
            <a:fillRect/>
          </a:stretch>
        </p:blipFill>
        <p:spPr>
          <a:xfrm>
            <a:off x="770011" y="3798769"/>
            <a:ext cx="9180340" cy="2378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3015"/>
            <a:ext cx="9745589" cy="4743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Select column Booster, WHERE function to filter payload </a:t>
            </a:r>
            <a:r>
              <a:rPr lang="en-US" sz="2200" dirty="0" err="1">
                <a:solidFill>
                  <a:schemeClr val="accent3">
                    <a:lumMod val="25000"/>
                  </a:schemeClr>
                </a:solidFill>
                <a:latin typeface="Abadi" panose="020B0604020104020204" pitchFamily="34" charset="0"/>
              </a:rPr>
              <a:t>masskg</a:t>
            </a:r>
            <a:r>
              <a:rPr lang="en-US" sz="2200" dirty="0">
                <a:solidFill>
                  <a:schemeClr val="accent3">
                    <a:lumMod val="25000"/>
                  </a:schemeClr>
                </a:solidFill>
                <a:latin typeface="Abadi" panose="020B0604020104020204" pitchFamily="34" charset="0"/>
              </a:rPr>
              <a:t> and landing outcome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B49096-8B21-D53D-00B9-3F0BFA092CC0}"/>
              </a:ext>
            </a:extLst>
          </p:cNvPr>
          <p:cNvPicPr>
            <a:picLocks noChangeAspect="1"/>
          </p:cNvPicPr>
          <p:nvPr/>
        </p:nvPicPr>
        <p:blipFill>
          <a:blip r:embed="rId3"/>
          <a:stretch>
            <a:fillRect/>
          </a:stretch>
        </p:blipFill>
        <p:spPr>
          <a:xfrm>
            <a:off x="770011" y="3198166"/>
            <a:ext cx="11160120" cy="277586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to get date, DISTINCT function to remove duplicates, select columns, use WHERE function to filter landing outcome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F2710010-3D35-9C08-16B4-46AF493E0022}"/>
              </a:ext>
            </a:extLst>
          </p:cNvPr>
          <p:cNvPicPr>
            <a:picLocks noChangeAspect="1"/>
          </p:cNvPicPr>
          <p:nvPr/>
        </p:nvPicPr>
        <p:blipFill>
          <a:blip r:embed="rId3"/>
          <a:stretch>
            <a:fillRect/>
          </a:stretch>
        </p:blipFill>
        <p:spPr>
          <a:xfrm>
            <a:off x="770011" y="3429000"/>
            <a:ext cx="9769169" cy="25965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USE WHERE function to filter DATE and BETWEEN for actual date range and grouped by landing outcome and ORDERBY function with DESC to </a:t>
            </a:r>
            <a:r>
              <a:rPr lang="en-US" sz="2200" dirty="0" err="1">
                <a:solidFill>
                  <a:schemeClr val="accent3">
                    <a:lumMod val="25000"/>
                  </a:schemeClr>
                </a:solidFill>
                <a:latin typeface="Abadi" panose="020B0604020104020204" pitchFamily="34" charset="0"/>
              </a:rPr>
              <a:t>desend</a:t>
            </a:r>
            <a:r>
              <a:rPr lang="en-US" sz="2200" dirty="0">
                <a:solidFill>
                  <a:schemeClr val="accent3">
                    <a:lumMod val="25000"/>
                  </a:schemeClr>
                </a:solidFill>
                <a:latin typeface="Abadi" panose="020B0604020104020204" pitchFamily="34" charset="0"/>
              </a:rPr>
              <a:t> in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2CBE67-8103-F0AE-9078-2D086C469110}"/>
              </a:ext>
            </a:extLst>
          </p:cNvPr>
          <p:cNvPicPr>
            <a:picLocks noChangeAspect="1"/>
          </p:cNvPicPr>
          <p:nvPr/>
        </p:nvPicPr>
        <p:blipFill>
          <a:blip r:embed="rId3"/>
          <a:stretch>
            <a:fillRect/>
          </a:stretch>
        </p:blipFill>
        <p:spPr>
          <a:xfrm>
            <a:off x="734028" y="4130240"/>
            <a:ext cx="8576514" cy="255169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Space X has located ground stations on the East Coast and West Coast of the United States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Ground Stations</a:t>
            </a:r>
          </a:p>
        </p:txBody>
      </p:sp>
      <p:pic>
        <p:nvPicPr>
          <p:cNvPr id="6" name="Picture 5">
            <a:extLst>
              <a:ext uri="{FF2B5EF4-FFF2-40B4-BE49-F238E27FC236}">
                <a16:creationId xmlns:a16="http://schemas.microsoft.com/office/drawing/2014/main" id="{2316145F-AFA3-4BFA-CE5B-47D2B085B3E8}"/>
              </a:ext>
            </a:extLst>
          </p:cNvPr>
          <p:cNvPicPr>
            <a:picLocks noChangeAspect="1"/>
          </p:cNvPicPr>
          <p:nvPr/>
        </p:nvPicPr>
        <p:blipFill>
          <a:blip r:embed="rId3"/>
          <a:stretch>
            <a:fillRect/>
          </a:stretch>
        </p:blipFill>
        <p:spPr>
          <a:xfrm>
            <a:off x="770011" y="1403871"/>
            <a:ext cx="7791450" cy="28765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72530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are the successful launches</a:t>
            </a:r>
          </a:p>
          <a:p>
            <a:pPr>
              <a:lnSpc>
                <a:spcPct val="100000"/>
              </a:lnSpc>
              <a:spcBef>
                <a:spcPts val="1400"/>
              </a:spcBef>
            </a:pPr>
            <a:r>
              <a:rPr lang="en-US" sz="2200" dirty="0">
                <a:solidFill>
                  <a:schemeClr val="accent3">
                    <a:lumMod val="25000"/>
                  </a:schemeClr>
                </a:solidFill>
                <a:latin typeface="Abadi"/>
              </a:rPr>
              <a:t>Red markers are the unsuccessful launches</a:t>
            </a:r>
          </a:p>
          <a:p>
            <a:pPr>
              <a:lnSpc>
                <a:spcPct val="100000"/>
              </a:lnSpc>
              <a:spcBef>
                <a:spcPts val="1400"/>
              </a:spcBef>
            </a:pPr>
            <a:r>
              <a:rPr lang="en-US" sz="2200" dirty="0">
                <a:solidFill>
                  <a:schemeClr val="accent3">
                    <a:lumMod val="25000"/>
                  </a:schemeClr>
                </a:solidFill>
                <a:latin typeface="Abadi"/>
              </a:rPr>
              <a:t>KSC LC-39A most </a:t>
            </a:r>
            <a:r>
              <a:rPr lang="en-US" sz="2200" dirty="0" err="1">
                <a:solidFill>
                  <a:schemeClr val="accent3">
                    <a:lumMod val="25000"/>
                  </a:schemeClr>
                </a:solidFill>
                <a:latin typeface="Abadi"/>
              </a:rPr>
              <a:t>sucessful</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Color Labeled Markers</a:t>
            </a:r>
          </a:p>
        </p:txBody>
      </p:sp>
      <p:pic>
        <p:nvPicPr>
          <p:cNvPr id="4" name="Picture 3">
            <a:extLst>
              <a:ext uri="{FF2B5EF4-FFF2-40B4-BE49-F238E27FC236}">
                <a16:creationId xmlns:a16="http://schemas.microsoft.com/office/drawing/2014/main" id="{A0EEC9D8-1D9A-1BD0-AC1D-21E54FA44E1A}"/>
              </a:ext>
            </a:extLst>
          </p:cNvPr>
          <p:cNvPicPr>
            <a:picLocks noChangeAspect="1"/>
          </p:cNvPicPr>
          <p:nvPr/>
        </p:nvPicPr>
        <p:blipFill>
          <a:blip r:embed="rId3"/>
          <a:stretch>
            <a:fillRect/>
          </a:stretch>
        </p:blipFill>
        <p:spPr>
          <a:xfrm>
            <a:off x="971052" y="1331367"/>
            <a:ext cx="3971925" cy="3676650"/>
          </a:xfrm>
          <a:prstGeom prst="rect">
            <a:avLst/>
          </a:prstGeom>
        </p:spPr>
      </p:pic>
      <p:pic>
        <p:nvPicPr>
          <p:cNvPr id="12" name="Picture 11">
            <a:extLst>
              <a:ext uri="{FF2B5EF4-FFF2-40B4-BE49-F238E27FC236}">
                <a16:creationId xmlns:a16="http://schemas.microsoft.com/office/drawing/2014/main" id="{C7ECB33C-0D79-3389-5BEE-AD8D1A9269F5}"/>
              </a:ext>
            </a:extLst>
          </p:cNvPr>
          <p:cNvPicPr>
            <a:picLocks noChangeAspect="1"/>
          </p:cNvPicPr>
          <p:nvPr/>
        </p:nvPicPr>
        <p:blipFill>
          <a:blip r:embed="rId4"/>
          <a:stretch>
            <a:fillRect/>
          </a:stretch>
        </p:blipFill>
        <p:spPr>
          <a:xfrm>
            <a:off x="8670667" y="960329"/>
            <a:ext cx="3824749" cy="3883206"/>
          </a:xfrm>
          <a:prstGeom prst="rect">
            <a:avLst/>
          </a:prstGeom>
        </p:spPr>
      </p:pic>
      <p:pic>
        <p:nvPicPr>
          <p:cNvPr id="10" name="Picture 9">
            <a:extLst>
              <a:ext uri="{FF2B5EF4-FFF2-40B4-BE49-F238E27FC236}">
                <a16:creationId xmlns:a16="http://schemas.microsoft.com/office/drawing/2014/main" id="{A041CE92-2235-9DE1-9253-D92C20EC1638}"/>
              </a:ext>
            </a:extLst>
          </p:cNvPr>
          <p:cNvPicPr>
            <a:picLocks noChangeAspect="1"/>
          </p:cNvPicPr>
          <p:nvPr/>
        </p:nvPicPr>
        <p:blipFill>
          <a:blip r:embed="rId5"/>
          <a:stretch>
            <a:fillRect/>
          </a:stretch>
        </p:blipFill>
        <p:spPr>
          <a:xfrm>
            <a:off x="9361585" y="3283913"/>
            <a:ext cx="2957157" cy="2613758"/>
          </a:xfrm>
          <a:prstGeom prst="rect">
            <a:avLst/>
          </a:prstGeom>
        </p:spPr>
      </p:pic>
      <p:pic>
        <p:nvPicPr>
          <p:cNvPr id="7" name="Picture 6">
            <a:extLst>
              <a:ext uri="{FF2B5EF4-FFF2-40B4-BE49-F238E27FC236}">
                <a16:creationId xmlns:a16="http://schemas.microsoft.com/office/drawing/2014/main" id="{AC0D0FD3-ED03-0B53-9834-E9310ABF2B0A}"/>
              </a:ext>
            </a:extLst>
          </p:cNvPr>
          <p:cNvPicPr>
            <a:picLocks noChangeAspect="1"/>
          </p:cNvPicPr>
          <p:nvPr/>
        </p:nvPicPr>
        <p:blipFill>
          <a:blip r:embed="rId6"/>
          <a:stretch>
            <a:fillRect/>
          </a:stretch>
        </p:blipFill>
        <p:spPr>
          <a:xfrm>
            <a:off x="5022592" y="1398678"/>
            <a:ext cx="3648075" cy="35147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Create a marker with distance to a closest city, railway, highway, etc.</a:t>
            </a:r>
          </a:p>
          <a:p>
            <a:pPr>
              <a:lnSpc>
                <a:spcPct val="100000"/>
              </a:lnSpc>
              <a:spcBef>
                <a:spcPts val="1400"/>
              </a:spcBef>
            </a:pPr>
            <a:r>
              <a:rPr lang="en-US" sz="2200" dirty="0">
                <a:solidFill>
                  <a:schemeClr val="accent3">
                    <a:lumMod val="25000"/>
                  </a:schemeClr>
                </a:solidFill>
                <a:latin typeface="Abadi"/>
              </a:rPr>
              <a:t>Draw a line between the marker to the launch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Marker with Distance</a:t>
            </a:r>
          </a:p>
        </p:txBody>
      </p:sp>
      <p:pic>
        <p:nvPicPr>
          <p:cNvPr id="4" name="Picture 3">
            <a:extLst>
              <a:ext uri="{FF2B5EF4-FFF2-40B4-BE49-F238E27FC236}">
                <a16:creationId xmlns:a16="http://schemas.microsoft.com/office/drawing/2014/main" id="{ED45598B-EF0F-5DC3-F640-92DF31F64619}"/>
              </a:ext>
            </a:extLst>
          </p:cNvPr>
          <p:cNvPicPr>
            <a:picLocks noChangeAspect="1"/>
          </p:cNvPicPr>
          <p:nvPr/>
        </p:nvPicPr>
        <p:blipFill>
          <a:blip r:embed="rId3"/>
          <a:stretch>
            <a:fillRect/>
          </a:stretch>
        </p:blipFill>
        <p:spPr>
          <a:xfrm>
            <a:off x="770011" y="1546106"/>
            <a:ext cx="5521443" cy="2619375"/>
          </a:xfrm>
          <a:prstGeom prst="rect">
            <a:avLst/>
          </a:prstGeom>
        </p:spPr>
      </p:pic>
      <p:pic>
        <p:nvPicPr>
          <p:cNvPr id="7" name="Picture 6">
            <a:extLst>
              <a:ext uri="{FF2B5EF4-FFF2-40B4-BE49-F238E27FC236}">
                <a16:creationId xmlns:a16="http://schemas.microsoft.com/office/drawing/2014/main" id="{8871256C-466E-7867-5249-BD0BFEF9B549}"/>
              </a:ext>
            </a:extLst>
          </p:cNvPr>
          <p:cNvPicPr>
            <a:picLocks noChangeAspect="1"/>
          </p:cNvPicPr>
          <p:nvPr/>
        </p:nvPicPr>
        <p:blipFill>
          <a:blip r:embed="rId4"/>
          <a:stretch>
            <a:fillRect/>
          </a:stretch>
        </p:blipFill>
        <p:spPr>
          <a:xfrm>
            <a:off x="6096000" y="1526045"/>
            <a:ext cx="5521443" cy="26394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776103" cy="288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SpaceX for a rocket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858602"/>
            <a:ext cx="5325989" cy="103509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was similar between all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68F104D-0C59-0CA1-D3D6-D5845180B1BA}"/>
              </a:ext>
            </a:extLst>
          </p:cNvPr>
          <p:cNvPicPr>
            <a:picLocks noChangeAspect="1"/>
          </p:cNvPicPr>
          <p:nvPr/>
        </p:nvPicPr>
        <p:blipFill>
          <a:blip r:embed="rId3"/>
          <a:stretch>
            <a:fillRect/>
          </a:stretch>
        </p:blipFill>
        <p:spPr>
          <a:xfrm>
            <a:off x="770011" y="2403214"/>
            <a:ext cx="4486275" cy="1724025"/>
          </a:xfrm>
          <a:prstGeom prst="rect">
            <a:avLst/>
          </a:prstGeom>
        </p:spPr>
      </p:pic>
      <p:pic>
        <p:nvPicPr>
          <p:cNvPr id="7" name="Picture 6">
            <a:extLst>
              <a:ext uri="{FF2B5EF4-FFF2-40B4-BE49-F238E27FC236}">
                <a16:creationId xmlns:a16="http://schemas.microsoft.com/office/drawing/2014/main" id="{1272FCEF-6B15-5F74-58AD-D5A5503577C3}"/>
              </a:ext>
            </a:extLst>
          </p:cNvPr>
          <p:cNvPicPr>
            <a:picLocks noChangeAspect="1"/>
          </p:cNvPicPr>
          <p:nvPr/>
        </p:nvPicPr>
        <p:blipFill>
          <a:blip r:embed="rId4"/>
          <a:stretch>
            <a:fillRect/>
          </a:stretch>
        </p:blipFill>
        <p:spPr>
          <a:xfrm>
            <a:off x="6027811" y="1396918"/>
            <a:ext cx="5325989" cy="40641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66416D5-9852-FF6A-C490-5D29B45D40DF}"/>
              </a:ext>
            </a:extLst>
          </p:cNvPr>
          <p:cNvPicPr>
            <a:picLocks noChangeAspect="1"/>
          </p:cNvPicPr>
          <p:nvPr/>
        </p:nvPicPr>
        <p:blipFill>
          <a:blip r:embed="rId3"/>
          <a:stretch>
            <a:fillRect/>
          </a:stretch>
        </p:blipFill>
        <p:spPr>
          <a:xfrm>
            <a:off x="6352219" y="1453957"/>
            <a:ext cx="3044641" cy="2622965"/>
          </a:xfrm>
          <a:prstGeom prst="rect">
            <a:avLst/>
          </a:prstGeom>
        </p:spPr>
      </p:pic>
      <p:sp>
        <p:nvSpPr>
          <p:cNvPr id="6" name="TextBox 5">
            <a:extLst>
              <a:ext uri="{FF2B5EF4-FFF2-40B4-BE49-F238E27FC236}">
                <a16:creationId xmlns:a16="http://schemas.microsoft.com/office/drawing/2014/main" id="{51E1310D-2DDB-D163-1C4F-678AE142145D}"/>
              </a:ext>
            </a:extLst>
          </p:cNvPr>
          <p:cNvSpPr txBox="1"/>
          <p:nvPr/>
        </p:nvSpPr>
        <p:spPr>
          <a:xfrm>
            <a:off x="7048198" y="4258514"/>
            <a:ext cx="1596788" cy="369332"/>
          </a:xfrm>
          <a:prstGeom prst="rect">
            <a:avLst/>
          </a:prstGeom>
          <a:noFill/>
        </p:spPr>
        <p:txBody>
          <a:bodyPr wrap="square" rtlCol="0">
            <a:spAutoFit/>
          </a:bodyPr>
          <a:lstStyle/>
          <a:p>
            <a:r>
              <a:rPr lang="en-US" dirty="0"/>
              <a:t>KNN</a:t>
            </a:r>
          </a:p>
        </p:txBody>
      </p:sp>
      <p:pic>
        <p:nvPicPr>
          <p:cNvPr id="8" name="Picture 7">
            <a:extLst>
              <a:ext uri="{FF2B5EF4-FFF2-40B4-BE49-F238E27FC236}">
                <a16:creationId xmlns:a16="http://schemas.microsoft.com/office/drawing/2014/main" id="{FDE944BA-58EA-EC1F-AFA0-DE9FA96CB3B7}"/>
              </a:ext>
            </a:extLst>
          </p:cNvPr>
          <p:cNvPicPr>
            <a:picLocks noChangeAspect="1"/>
          </p:cNvPicPr>
          <p:nvPr/>
        </p:nvPicPr>
        <p:blipFill>
          <a:blip r:embed="rId4"/>
          <a:stretch>
            <a:fillRect/>
          </a:stretch>
        </p:blipFill>
        <p:spPr>
          <a:xfrm>
            <a:off x="3195788" y="1453957"/>
            <a:ext cx="3100536" cy="2622965"/>
          </a:xfrm>
          <a:prstGeom prst="rect">
            <a:avLst/>
          </a:prstGeom>
        </p:spPr>
      </p:pic>
      <p:sp>
        <p:nvSpPr>
          <p:cNvPr id="10" name="TextBox 9">
            <a:extLst>
              <a:ext uri="{FF2B5EF4-FFF2-40B4-BE49-F238E27FC236}">
                <a16:creationId xmlns:a16="http://schemas.microsoft.com/office/drawing/2014/main" id="{FD0BD7A3-F892-F3C3-F351-49E2F1643E02}"/>
              </a:ext>
            </a:extLst>
          </p:cNvPr>
          <p:cNvSpPr txBox="1"/>
          <p:nvPr/>
        </p:nvSpPr>
        <p:spPr>
          <a:xfrm>
            <a:off x="3434314" y="4256111"/>
            <a:ext cx="1596788" cy="369332"/>
          </a:xfrm>
          <a:prstGeom prst="rect">
            <a:avLst/>
          </a:prstGeom>
          <a:noFill/>
        </p:spPr>
        <p:txBody>
          <a:bodyPr wrap="square" rtlCol="0">
            <a:spAutoFit/>
          </a:bodyPr>
          <a:lstStyle/>
          <a:p>
            <a:r>
              <a:rPr lang="en-US" dirty="0"/>
              <a:t>Tree</a:t>
            </a:r>
          </a:p>
        </p:txBody>
      </p:sp>
      <p:pic>
        <p:nvPicPr>
          <p:cNvPr id="12" name="Picture 11">
            <a:extLst>
              <a:ext uri="{FF2B5EF4-FFF2-40B4-BE49-F238E27FC236}">
                <a16:creationId xmlns:a16="http://schemas.microsoft.com/office/drawing/2014/main" id="{21D3A907-3A69-157A-6DFC-35B3632D280A}"/>
              </a:ext>
            </a:extLst>
          </p:cNvPr>
          <p:cNvPicPr>
            <a:picLocks noChangeAspect="1"/>
          </p:cNvPicPr>
          <p:nvPr/>
        </p:nvPicPr>
        <p:blipFill>
          <a:blip r:embed="rId5"/>
          <a:stretch>
            <a:fillRect/>
          </a:stretch>
        </p:blipFill>
        <p:spPr>
          <a:xfrm>
            <a:off x="95252" y="1453957"/>
            <a:ext cx="3100536" cy="2656527"/>
          </a:xfrm>
          <a:prstGeom prst="rect">
            <a:avLst/>
          </a:prstGeom>
        </p:spPr>
      </p:pic>
      <p:sp>
        <p:nvSpPr>
          <p:cNvPr id="13" name="TextBox 12">
            <a:extLst>
              <a:ext uri="{FF2B5EF4-FFF2-40B4-BE49-F238E27FC236}">
                <a16:creationId xmlns:a16="http://schemas.microsoft.com/office/drawing/2014/main" id="{5A4FAC96-541B-4865-E6F2-FD584E42F27C}"/>
              </a:ext>
            </a:extLst>
          </p:cNvPr>
          <p:cNvSpPr txBox="1"/>
          <p:nvPr/>
        </p:nvSpPr>
        <p:spPr>
          <a:xfrm>
            <a:off x="847126" y="4292076"/>
            <a:ext cx="1596788" cy="369332"/>
          </a:xfrm>
          <a:prstGeom prst="rect">
            <a:avLst/>
          </a:prstGeom>
          <a:noFill/>
        </p:spPr>
        <p:txBody>
          <a:bodyPr wrap="square" rtlCol="0">
            <a:spAutoFit/>
          </a:bodyPr>
          <a:lstStyle/>
          <a:p>
            <a:r>
              <a:rPr lang="en-US" dirty="0"/>
              <a:t>SVM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917" y="5012771"/>
            <a:ext cx="3222230" cy="1012802"/>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All algorithms performed the same</a:t>
            </a:r>
          </a:p>
        </p:txBody>
      </p:sp>
      <p:pic>
        <p:nvPicPr>
          <p:cNvPr id="15" name="Picture 14">
            <a:extLst>
              <a:ext uri="{FF2B5EF4-FFF2-40B4-BE49-F238E27FC236}">
                <a16:creationId xmlns:a16="http://schemas.microsoft.com/office/drawing/2014/main" id="{A165C950-F96B-FF18-08D6-C987CF472D69}"/>
              </a:ext>
            </a:extLst>
          </p:cNvPr>
          <p:cNvPicPr>
            <a:picLocks noChangeAspect="1"/>
          </p:cNvPicPr>
          <p:nvPr/>
        </p:nvPicPr>
        <p:blipFill>
          <a:blip r:embed="rId6"/>
          <a:stretch>
            <a:fillRect/>
          </a:stretch>
        </p:blipFill>
        <p:spPr>
          <a:xfrm>
            <a:off x="9396599" y="1503371"/>
            <a:ext cx="3060636" cy="2573551"/>
          </a:xfrm>
          <a:prstGeom prst="rect">
            <a:avLst/>
          </a:prstGeom>
        </p:spPr>
      </p:pic>
      <p:sp>
        <p:nvSpPr>
          <p:cNvPr id="16" name="TextBox 15">
            <a:extLst>
              <a:ext uri="{FF2B5EF4-FFF2-40B4-BE49-F238E27FC236}">
                <a16:creationId xmlns:a16="http://schemas.microsoft.com/office/drawing/2014/main" id="{6725BCB8-9EAC-6093-0F63-5E95F7032FF3}"/>
              </a:ext>
            </a:extLst>
          </p:cNvPr>
          <p:cNvSpPr txBox="1"/>
          <p:nvPr/>
        </p:nvSpPr>
        <p:spPr>
          <a:xfrm>
            <a:off x="10024009" y="4218410"/>
            <a:ext cx="1596788" cy="369332"/>
          </a:xfrm>
          <a:prstGeom prst="rect">
            <a:avLst/>
          </a:prstGeom>
          <a:noFill/>
        </p:spPr>
        <p:txBody>
          <a:bodyPr wrap="square" rtlCol="0">
            <a:spAutoFit/>
          </a:bodyPr>
          <a:lstStyle/>
          <a:p>
            <a:r>
              <a:rPr lang="en-US" dirty="0" err="1"/>
              <a:t>LogReg</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813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Mission success if launching rockets into space has been assessed by several factors like launch location site, weight of the payload, and the orbit of space to name a few.</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rates are ES-L1, GEO, HEO SSO. VLEO was also very successful.</a:t>
            </a:r>
          </a:p>
          <a:p>
            <a:pPr>
              <a:lnSpc>
                <a:spcPct val="100000"/>
              </a:lnSpc>
              <a:spcBef>
                <a:spcPts val="1400"/>
              </a:spcBef>
            </a:pPr>
            <a:r>
              <a:rPr lang="en-US" sz="2200" dirty="0">
                <a:solidFill>
                  <a:schemeClr val="accent3">
                    <a:lumMod val="25000"/>
                  </a:schemeClr>
                </a:solidFill>
                <a:latin typeface="Abadi" panose="020B0604020104020204" pitchFamily="34" charset="0"/>
              </a:rPr>
              <a:t>Noticeably, has more payloads were launch from 2012 to 2022 the success increased dramatically as it would seem errors of previous launches were corrected</a:t>
            </a:r>
          </a:p>
          <a:p>
            <a:pPr>
              <a:lnSpc>
                <a:spcPct val="100000"/>
              </a:lnSpc>
              <a:spcBef>
                <a:spcPts val="1400"/>
              </a:spcBef>
            </a:pPr>
            <a:r>
              <a:rPr lang="en-US" sz="2200" dirty="0">
                <a:solidFill>
                  <a:schemeClr val="accent3">
                    <a:lumMod val="25000"/>
                  </a:schemeClr>
                </a:solidFill>
                <a:latin typeface="Abadi" panose="020B0604020104020204" pitchFamily="34" charset="0"/>
              </a:rPr>
              <a:t>The algorithms all performed the same in the testing so at this time no further adjustments or additional test date will need to be provided to see if the False positives can be further reduced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Dropping irrelevant columns</a:t>
            </a:r>
          </a:p>
          <a:p>
            <a:pPr lvl="1">
              <a:lnSpc>
                <a:spcPct val="120000"/>
              </a:lnSpc>
              <a:spcBef>
                <a:spcPts val="1400"/>
              </a:spcBef>
            </a:pPr>
            <a:r>
              <a:rPr lang="en-US" sz="7600" dirty="0">
                <a:solidFill>
                  <a:schemeClr val="bg2">
                    <a:lumMod val="50000"/>
                  </a:schemeClr>
                </a:solidFill>
                <a:latin typeface="Abadi"/>
              </a:rPr>
              <a:t>One 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 Data collected from SPACE API &amp; web scrapping Wiki</a:t>
            </a:r>
          </a:p>
          <a:p>
            <a:pPr lvl="1">
              <a:lnSpc>
                <a:spcPct val="100000"/>
              </a:lnSpc>
              <a:spcBef>
                <a:spcPts val="1400"/>
              </a:spcBef>
            </a:pPr>
            <a:r>
              <a:rPr lang="en-US" sz="1800" dirty="0">
                <a:solidFill>
                  <a:schemeClr val="accent3">
                    <a:lumMod val="25000"/>
                  </a:schemeClr>
                </a:solidFill>
                <a:latin typeface="Abadi" panose="020B0604020104020204" pitchFamily="34" charset="0"/>
              </a:rPr>
              <a:t>API allowed exaction of rocket, launchpad, payload</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Web scrapping of Wiki launches, landing, and payload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C6FC4C0-AC6A-466C-72B4-AE9910089AC0}"/>
              </a:ext>
            </a:extLst>
          </p:cNvPr>
          <p:cNvGraphicFramePr/>
          <p:nvPr>
            <p:extLst>
              <p:ext uri="{D42A27DB-BD31-4B8C-83A1-F6EECF244321}">
                <p14:modId xmlns:p14="http://schemas.microsoft.com/office/powerpoint/2010/main" val="1751824970"/>
              </p:ext>
            </p:extLst>
          </p:nvPr>
        </p:nvGraphicFramePr>
        <p:xfrm>
          <a:off x="1378863"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60B37769-DA83-09E7-E196-90A7A3BE0816}"/>
              </a:ext>
            </a:extLst>
          </p:cNvPr>
          <p:cNvGraphicFramePr/>
          <p:nvPr>
            <p:extLst>
              <p:ext uri="{D42A27DB-BD31-4B8C-83A1-F6EECF244321}">
                <p14:modId xmlns:p14="http://schemas.microsoft.com/office/powerpoint/2010/main" val="3792974169"/>
              </p:ext>
            </p:extLst>
          </p:nvPr>
        </p:nvGraphicFramePr>
        <p:xfrm>
          <a:off x="1325987" y="2402283"/>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738" y="6334351"/>
            <a:ext cx="4640263"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SpaceX API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18D96418-7F27-A0BB-2104-07D0848D7F4D}"/>
              </a:ext>
            </a:extLst>
          </p:cNvPr>
          <p:cNvPicPr>
            <a:picLocks noChangeAspect="1"/>
          </p:cNvPicPr>
          <p:nvPr/>
        </p:nvPicPr>
        <p:blipFill>
          <a:blip r:embed="rId4"/>
          <a:stretch>
            <a:fillRect/>
          </a:stretch>
        </p:blipFill>
        <p:spPr>
          <a:xfrm>
            <a:off x="58738" y="1566815"/>
            <a:ext cx="3948696" cy="395335"/>
          </a:xfrm>
          <a:prstGeom prst="rect">
            <a:avLst/>
          </a:prstGeom>
        </p:spPr>
      </p:pic>
      <p:sp>
        <p:nvSpPr>
          <p:cNvPr id="9" name="Arrow: Right 8">
            <a:extLst>
              <a:ext uri="{FF2B5EF4-FFF2-40B4-BE49-F238E27FC236}">
                <a16:creationId xmlns:a16="http://schemas.microsoft.com/office/drawing/2014/main" id="{CD205D25-38FA-4F18-0063-BFF26F53C285}"/>
              </a:ext>
            </a:extLst>
          </p:cNvPr>
          <p:cNvSpPr/>
          <p:nvPr/>
        </p:nvSpPr>
        <p:spPr>
          <a:xfrm rot="16200000" flipH="1">
            <a:off x="1287370" y="2011608"/>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CC2EEF-1F5E-8004-10A0-B9D86649194B}"/>
              </a:ext>
            </a:extLst>
          </p:cNvPr>
          <p:cNvSpPr txBox="1"/>
          <p:nvPr/>
        </p:nvSpPr>
        <p:spPr>
          <a:xfrm>
            <a:off x="58738" y="1282542"/>
            <a:ext cx="4970462" cy="366222"/>
          </a:xfrm>
          <a:prstGeom prst="rect">
            <a:avLst/>
          </a:prstGeom>
          <a:noFill/>
        </p:spPr>
        <p:txBody>
          <a:bodyPr wrap="square" rtlCol="0">
            <a:spAutoFit/>
          </a:bodyPr>
          <a:lstStyle/>
          <a:p>
            <a:r>
              <a:rPr lang="en-US" b="1" dirty="0"/>
              <a:t>1. Parse SpaceX launch data using the GET</a:t>
            </a:r>
          </a:p>
        </p:txBody>
      </p:sp>
      <p:sp>
        <p:nvSpPr>
          <p:cNvPr id="11" name="TextBox 10">
            <a:extLst>
              <a:ext uri="{FF2B5EF4-FFF2-40B4-BE49-F238E27FC236}">
                <a16:creationId xmlns:a16="http://schemas.microsoft.com/office/drawing/2014/main" id="{214A0368-08BB-FAE6-8781-BA956B17BD10}"/>
              </a:ext>
            </a:extLst>
          </p:cNvPr>
          <p:cNvSpPr txBox="1"/>
          <p:nvPr/>
        </p:nvSpPr>
        <p:spPr>
          <a:xfrm>
            <a:off x="7946" y="2594378"/>
            <a:ext cx="4970462" cy="646331"/>
          </a:xfrm>
          <a:prstGeom prst="rect">
            <a:avLst/>
          </a:prstGeom>
          <a:noFill/>
        </p:spPr>
        <p:txBody>
          <a:bodyPr wrap="square" rtlCol="0">
            <a:spAutoFit/>
          </a:bodyPr>
          <a:lstStyle/>
          <a:p>
            <a:r>
              <a:rPr lang="en-US" b="1" dirty="0"/>
              <a:t>2. Decode JSON turn in data frame using normalize</a:t>
            </a:r>
          </a:p>
        </p:txBody>
      </p:sp>
      <p:pic>
        <p:nvPicPr>
          <p:cNvPr id="13" name="Picture 12">
            <a:extLst>
              <a:ext uri="{FF2B5EF4-FFF2-40B4-BE49-F238E27FC236}">
                <a16:creationId xmlns:a16="http://schemas.microsoft.com/office/drawing/2014/main" id="{BF4247EB-F0BD-24DE-0C41-DE88FC5D1F46}"/>
              </a:ext>
            </a:extLst>
          </p:cNvPr>
          <p:cNvPicPr>
            <a:picLocks noChangeAspect="1"/>
          </p:cNvPicPr>
          <p:nvPr/>
        </p:nvPicPr>
        <p:blipFill>
          <a:blip r:embed="rId5"/>
          <a:stretch>
            <a:fillRect/>
          </a:stretch>
        </p:blipFill>
        <p:spPr>
          <a:xfrm>
            <a:off x="6007" y="2934982"/>
            <a:ext cx="1924319" cy="265319"/>
          </a:xfrm>
          <a:prstGeom prst="rect">
            <a:avLst/>
          </a:prstGeom>
        </p:spPr>
      </p:pic>
      <p:sp>
        <p:nvSpPr>
          <p:cNvPr id="14" name="Arrow: Right 13">
            <a:extLst>
              <a:ext uri="{FF2B5EF4-FFF2-40B4-BE49-F238E27FC236}">
                <a16:creationId xmlns:a16="http://schemas.microsoft.com/office/drawing/2014/main" id="{0D93ECB3-C0D1-1B04-8013-CC7C4A10FC11}"/>
              </a:ext>
            </a:extLst>
          </p:cNvPr>
          <p:cNvSpPr/>
          <p:nvPr/>
        </p:nvSpPr>
        <p:spPr>
          <a:xfrm rot="16200000" flipH="1">
            <a:off x="1262348" y="3310427"/>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0CC13D-8C50-8E7C-F386-14256D84B70C}"/>
              </a:ext>
            </a:extLst>
          </p:cNvPr>
          <p:cNvSpPr txBox="1"/>
          <p:nvPr/>
        </p:nvSpPr>
        <p:spPr>
          <a:xfrm>
            <a:off x="-3428" y="3906842"/>
            <a:ext cx="4970462" cy="366222"/>
          </a:xfrm>
          <a:prstGeom prst="rect">
            <a:avLst/>
          </a:prstGeom>
          <a:noFill/>
        </p:spPr>
        <p:txBody>
          <a:bodyPr wrap="square" rtlCol="0">
            <a:spAutoFit/>
          </a:bodyPr>
          <a:lstStyle/>
          <a:p>
            <a:r>
              <a:rPr lang="en-US" b="1" dirty="0"/>
              <a:t>3. Construct Dataset</a:t>
            </a:r>
          </a:p>
        </p:txBody>
      </p:sp>
      <p:pic>
        <p:nvPicPr>
          <p:cNvPr id="17" name="Picture 16">
            <a:extLst>
              <a:ext uri="{FF2B5EF4-FFF2-40B4-BE49-F238E27FC236}">
                <a16:creationId xmlns:a16="http://schemas.microsoft.com/office/drawing/2014/main" id="{89485878-E2ED-A7D4-B480-A1172E6D888A}"/>
              </a:ext>
            </a:extLst>
          </p:cNvPr>
          <p:cNvPicPr>
            <a:picLocks noChangeAspect="1"/>
          </p:cNvPicPr>
          <p:nvPr/>
        </p:nvPicPr>
        <p:blipFill>
          <a:blip r:embed="rId6"/>
          <a:stretch>
            <a:fillRect/>
          </a:stretch>
        </p:blipFill>
        <p:spPr>
          <a:xfrm>
            <a:off x="58738" y="4254610"/>
            <a:ext cx="3070182" cy="1929391"/>
          </a:xfrm>
          <a:prstGeom prst="rect">
            <a:avLst/>
          </a:prstGeom>
        </p:spPr>
      </p:pic>
      <p:cxnSp>
        <p:nvCxnSpPr>
          <p:cNvPr id="19" name="Connector: Elbow 18">
            <a:extLst>
              <a:ext uri="{FF2B5EF4-FFF2-40B4-BE49-F238E27FC236}">
                <a16:creationId xmlns:a16="http://schemas.microsoft.com/office/drawing/2014/main" id="{FAC6DC7D-B637-150F-66C6-0298CA8CDAA3}"/>
              </a:ext>
            </a:extLst>
          </p:cNvPr>
          <p:cNvCxnSpPr>
            <a:cxnSpLocks/>
            <a:stCxn id="17" idx="3"/>
            <a:endCxn id="23" idx="1"/>
          </p:cNvCxnSpPr>
          <p:nvPr/>
        </p:nvCxnSpPr>
        <p:spPr>
          <a:xfrm flipV="1">
            <a:off x="3128920" y="1834599"/>
            <a:ext cx="4665845" cy="338470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0C011C-858B-A65D-9945-A370B12B77ED}"/>
              </a:ext>
            </a:extLst>
          </p:cNvPr>
          <p:cNvSpPr txBox="1"/>
          <p:nvPr/>
        </p:nvSpPr>
        <p:spPr>
          <a:xfrm>
            <a:off x="7676482" y="1284814"/>
            <a:ext cx="4497321" cy="366222"/>
          </a:xfrm>
          <a:prstGeom prst="rect">
            <a:avLst/>
          </a:prstGeom>
          <a:noFill/>
        </p:spPr>
        <p:txBody>
          <a:bodyPr wrap="square" rtlCol="0">
            <a:spAutoFit/>
          </a:bodyPr>
          <a:lstStyle/>
          <a:p>
            <a:r>
              <a:rPr lang="en-US" b="1" dirty="0"/>
              <a:t>4. Create </a:t>
            </a:r>
            <a:r>
              <a:rPr lang="en-US" b="1" dirty="0" err="1"/>
              <a:t>Dataframe</a:t>
            </a:r>
            <a:endParaRPr lang="en-US" b="1" dirty="0"/>
          </a:p>
        </p:txBody>
      </p:sp>
      <p:pic>
        <p:nvPicPr>
          <p:cNvPr id="23" name="Picture 22">
            <a:extLst>
              <a:ext uri="{FF2B5EF4-FFF2-40B4-BE49-F238E27FC236}">
                <a16:creationId xmlns:a16="http://schemas.microsoft.com/office/drawing/2014/main" id="{88D0FF48-2B01-D799-9616-B8AFDAE28843}"/>
              </a:ext>
            </a:extLst>
          </p:cNvPr>
          <p:cNvPicPr>
            <a:picLocks noChangeAspect="1"/>
          </p:cNvPicPr>
          <p:nvPr/>
        </p:nvPicPr>
        <p:blipFill>
          <a:blip r:embed="rId7"/>
          <a:stretch>
            <a:fillRect/>
          </a:stretch>
        </p:blipFill>
        <p:spPr>
          <a:xfrm>
            <a:off x="7794765" y="1629783"/>
            <a:ext cx="3396401" cy="409632"/>
          </a:xfrm>
          <a:prstGeom prst="rect">
            <a:avLst/>
          </a:prstGeom>
        </p:spPr>
      </p:pic>
      <p:sp>
        <p:nvSpPr>
          <p:cNvPr id="25" name="TextBox 24">
            <a:extLst>
              <a:ext uri="{FF2B5EF4-FFF2-40B4-BE49-F238E27FC236}">
                <a16:creationId xmlns:a16="http://schemas.microsoft.com/office/drawing/2014/main" id="{836249A9-0A9C-182A-7586-88507F0B8D4F}"/>
              </a:ext>
            </a:extLst>
          </p:cNvPr>
          <p:cNvSpPr txBox="1"/>
          <p:nvPr/>
        </p:nvSpPr>
        <p:spPr>
          <a:xfrm>
            <a:off x="7787938" y="2638225"/>
            <a:ext cx="4497321" cy="366222"/>
          </a:xfrm>
          <a:prstGeom prst="rect">
            <a:avLst/>
          </a:prstGeom>
          <a:noFill/>
        </p:spPr>
        <p:txBody>
          <a:bodyPr wrap="square" rtlCol="0">
            <a:spAutoFit/>
          </a:bodyPr>
          <a:lstStyle/>
          <a:p>
            <a:r>
              <a:rPr lang="en-US" b="1" dirty="0"/>
              <a:t>5. Filter data for Falcon 9 rocket</a:t>
            </a:r>
          </a:p>
        </p:txBody>
      </p:sp>
      <p:sp>
        <p:nvSpPr>
          <p:cNvPr id="26" name="Arrow: Right 25">
            <a:extLst>
              <a:ext uri="{FF2B5EF4-FFF2-40B4-BE49-F238E27FC236}">
                <a16:creationId xmlns:a16="http://schemas.microsoft.com/office/drawing/2014/main" id="{B530C715-3038-13D9-5BDF-F14E4C974A2C}"/>
              </a:ext>
            </a:extLst>
          </p:cNvPr>
          <p:cNvSpPr/>
          <p:nvPr/>
        </p:nvSpPr>
        <p:spPr>
          <a:xfrm rot="16200000" flipH="1">
            <a:off x="8877816" y="2041176"/>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7555F5C-93D4-BB8A-3F51-EF320B8235D3}"/>
              </a:ext>
            </a:extLst>
          </p:cNvPr>
          <p:cNvPicPr>
            <a:picLocks noChangeAspect="1"/>
          </p:cNvPicPr>
          <p:nvPr/>
        </p:nvPicPr>
        <p:blipFill>
          <a:blip r:embed="rId8"/>
          <a:stretch>
            <a:fillRect/>
          </a:stretch>
        </p:blipFill>
        <p:spPr>
          <a:xfrm>
            <a:off x="7787938" y="3144092"/>
            <a:ext cx="4290331" cy="514350"/>
          </a:xfrm>
          <a:prstGeom prst="rect">
            <a:avLst/>
          </a:prstGeom>
        </p:spPr>
      </p:pic>
      <p:sp>
        <p:nvSpPr>
          <p:cNvPr id="29" name="Arrow: Right 28">
            <a:extLst>
              <a:ext uri="{FF2B5EF4-FFF2-40B4-BE49-F238E27FC236}">
                <a16:creationId xmlns:a16="http://schemas.microsoft.com/office/drawing/2014/main" id="{23132445-DB59-9237-EE3E-D022D3D60F3D}"/>
              </a:ext>
            </a:extLst>
          </p:cNvPr>
          <p:cNvSpPr/>
          <p:nvPr/>
        </p:nvSpPr>
        <p:spPr>
          <a:xfrm rot="16200000" flipH="1">
            <a:off x="8880088" y="3817662"/>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DEB3F79-BFB4-8E2A-6AFA-691BC657A441}"/>
              </a:ext>
            </a:extLst>
          </p:cNvPr>
          <p:cNvSpPr txBox="1"/>
          <p:nvPr/>
        </p:nvSpPr>
        <p:spPr>
          <a:xfrm>
            <a:off x="7776562" y="4428362"/>
            <a:ext cx="4497321" cy="366222"/>
          </a:xfrm>
          <a:prstGeom prst="rect">
            <a:avLst/>
          </a:prstGeom>
          <a:noFill/>
        </p:spPr>
        <p:txBody>
          <a:bodyPr wrap="square" rtlCol="0">
            <a:spAutoFit/>
          </a:bodyPr>
          <a:lstStyle/>
          <a:p>
            <a:r>
              <a:rPr lang="en-US" b="1" dirty="0"/>
              <a:t>6. Export CSV</a:t>
            </a:r>
          </a:p>
        </p:txBody>
      </p:sp>
      <p:pic>
        <p:nvPicPr>
          <p:cNvPr id="32" name="Picture 31">
            <a:extLst>
              <a:ext uri="{FF2B5EF4-FFF2-40B4-BE49-F238E27FC236}">
                <a16:creationId xmlns:a16="http://schemas.microsoft.com/office/drawing/2014/main" id="{223AF8F1-D4F9-D9E6-AC50-9A85ED0ACDF9}"/>
              </a:ext>
            </a:extLst>
          </p:cNvPr>
          <p:cNvPicPr>
            <a:picLocks noChangeAspect="1"/>
          </p:cNvPicPr>
          <p:nvPr/>
        </p:nvPicPr>
        <p:blipFill>
          <a:blip r:embed="rId9"/>
          <a:stretch>
            <a:fillRect/>
          </a:stretch>
        </p:blipFill>
        <p:spPr>
          <a:xfrm>
            <a:off x="7858125" y="4794584"/>
            <a:ext cx="3524250" cy="2667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738" y="6334351"/>
            <a:ext cx="4640263"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Scrapping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Arrow: Right 8">
            <a:extLst>
              <a:ext uri="{FF2B5EF4-FFF2-40B4-BE49-F238E27FC236}">
                <a16:creationId xmlns:a16="http://schemas.microsoft.com/office/drawing/2014/main" id="{CD205D25-38FA-4F18-0063-BFF26F53C285}"/>
              </a:ext>
            </a:extLst>
          </p:cNvPr>
          <p:cNvSpPr/>
          <p:nvPr/>
        </p:nvSpPr>
        <p:spPr>
          <a:xfrm rot="16200000" flipH="1">
            <a:off x="1287370" y="2011608"/>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CC2EEF-1F5E-8004-10A0-B9D86649194B}"/>
              </a:ext>
            </a:extLst>
          </p:cNvPr>
          <p:cNvSpPr txBox="1"/>
          <p:nvPr/>
        </p:nvSpPr>
        <p:spPr>
          <a:xfrm>
            <a:off x="58738" y="1282542"/>
            <a:ext cx="4970462" cy="366222"/>
          </a:xfrm>
          <a:prstGeom prst="rect">
            <a:avLst/>
          </a:prstGeom>
          <a:noFill/>
        </p:spPr>
        <p:txBody>
          <a:bodyPr wrap="square" rtlCol="0">
            <a:spAutoFit/>
          </a:bodyPr>
          <a:lstStyle/>
          <a:p>
            <a:r>
              <a:rPr lang="en-US" b="1" dirty="0"/>
              <a:t>1. Request Fal9 launch Wiki from URL</a:t>
            </a:r>
          </a:p>
        </p:txBody>
      </p:sp>
      <p:sp>
        <p:nvSpPr>
          <p:cNvPr id="11" name="TextBox 10">
            <a:extLst>
              <a:ext uri="{FF2B5EF4-FFF2-40B4-BE49-F238E27FC236}">
                <a16:creationId xmlns:a16="http://schemas.microsoft.com/office/drawing/2014/main" id="{214A0368-08BB-FAE6-8781-BA956B17BD10}"/>
              </a:ext>
            </a:extLst>
          </p:cNvPr>
          <p:cNvSpPr txBox="1"/>
          <p:nvPr/>
        </p:nvSpPr>
        <p:spPr>
          <a:xfrm>
            <a:off x="7946" y="2594378"/>
            <a:ext cx="4970462" cy="369332"/>
          </a:xfrm>
          <a:prstGeom prst="rect">
            <a:avLst/>
          </a:prstGeom>
          <a:noFill/>
        </p:spPr>
        <p:txBody>
          <a:bodyPr wrap="square" rtlCol="0">
            <a:spAutoFit/>
          </a:bodyPr>
          <a:lstStyle/>
          <a:p>
            <a:r>
              <a:rPr lang="en-US" b="1" dirty="0"/>
              <a:t>2. Extract all column/variable names from HTML</a:t>
            </a:r>
          </a:p>
        </p:txBody>
      </p:sp>
      <p:sp>
        <p:nvSpPr>
          <p:cNvPr id="14" name="Arrow: Right 13">
            <a:extLst>
              <a:ext uri="{FF2B5EF4-FFF2-40B4-BE49-F238E27FC236}">
                <a16:creationId xmlns:a16="http://schemas.microsoft.com/office/drawing/2014/main" id="{0D93ECB3-C0D1-1B04-8013-CC7C4A10FC11}"/>
              </a:ext>
            </a:extLst>
          </p:cNvPr>
          <p:cNvSpPr/>
          <p:nvPr/>
        </p:nvSpPr>
        <p:spPr>
          <a:xfrm rot="16200000" flipH="1">
            <a:off x="1235052" y="3610679"/>
            <a:ext cx="563881"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0CC13D-8C50-8E7C-F386-14256D84B70C}"/>
              </a:ext>
            </a:extLst>
          </p:cNvPr>
          <p:cNvSpPr txBox="1"/>
          <p:nvPr/>
        </p:nvSpPr>
        <p:spPr>
          <a:xfrm>
            <a:off x="-30724" y="4207094"/>
            <a:ext cx="4970462" cy="366222"/>
          </a:xfrm>
          <a:prstGeom prst="rect">
            <a:avLst/>
          </a:prstGeom>
          <a:noFill/>
        </p:spPr>
        <p:txBody>
          <a:bodyPr wrap="square" rtlCol="0">
            <a:spAutoFit/>
          </a:bodyPr>
          <a:lstStyle/>
          <a:p>
            <a:r>
              <a:rPr lang="en-US" b="1" dirty="0"/>
              <a:t>3. Create </a:t>
            </a:r>
            <a:r>
              <a:rPr lang="en-US" b="1" dirty="0" err="1"/>
              <a:t>dataframe</a:t>
            </a:r>
            <a:r>
              <a:rPr lang="en-US" b="1" dirty="0"/>
              <a:t> by parsing HTML</a:t>
            </a:r>
          </a:p>
        </p:txBody>
      </p:sp>
      <p:cxnSp>
        <p:nvCxnSpPr>
          <p:cNvPr id="19" name="Connector: Elbow 18">
            <a:extLst>
              <a:ext uri="{FF2B5EF4-FFF2-40B4-BE49-F238E27FC236}">
                <a16:creationId xmlns:a16="http://schemas.microsoft.com/office/drawing/2014/main" id="{FAC6DC7D-B637-150F-66C6-0298CA8CDAA3}"/>
              </a:ext>
            </a:extLst>
          </p:cNvPr>
          <p:cNvCxnSpPr>
            <a:cxnSpLocks/>
          </p:cNvCxnSpPr>
          <p:nvPr/>
        </p:nvCxnSpPr>
        <p:spPr>
          <a:xfrm flipV="1">
            <a:off x="3128920" y="1834599"/>
            <a:ext cx="4665845" cy="338470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DEB3F79-BFB4-8E2A-6AFA-691BC657A441}"/>
              </a:ext>
            </a:extLst>
          </p:cNvPr>
          <p:cNvSpPr txBox="1"/>
          <p:nvPr/>
        </p:nvSpPr>
        <p:spPr>
          <a:xfrm>
            <a:off x="7776562" y="1303013"/>
            <a:ext cx="4497321" cy="366222"/>
          </a:xfrm>
          <a:prstGeom prst="rect">
            <a:avLst/>
          </a:prstGeom>
          <a:noFill/>
        </p:spPr>
        <p:txBody>
          <a:bodyPr wrap="square" rtlCol="0">
            <a:spAutoFit/>
          </a:bodyPr>
          <a:lstStyle/>
          <a:p>
            <a:r>
              <a:rPr lang="en-US" b="1" dirty="0"/>
              <a:t>6. Export CSV</a:t>
            </a:r>
          </a:p>
        </p:txBody>
      </p:sp>
      <p:pic>
        <p:nvPicPr>
          <p:cNvPr id="5" name="Picture 4">
            <a:extLst>
              <a:ext uri="{FF2B5EF4-FFF2-40B4-BE49-F238E27FC236}">
                <a16:creationId xmlns:a16="http://schemas.microsoft.com/office/drawing/2014/main" id="{5CF9682A-5705-D111-E065-1C5F8589D364}"/>
              </a:ext>
            </a:extLst>
          </p:cNvPr>
          <p:cNvPicPr>
            <a:picLocks noChangeAspect="1"/>
          </p:cNvPicPr>
          <p:nvPr/>
        </p:nvPicPr>
        <p:blipFill>
          <a:blip r:embed="rId4"/>
          <a:stretch>
            <a:fillRect/>
          </a:stretch>
        </p:blipFill>
        <p:spPr>
          <a:xfrm>
            <a:off x="36491" y="1632794"/>
            <a:ext cx="3114675" cy="285750"/>
          </a:xfrm>
          <a:prstGeom prst="rect">
            <a:avLst/>
          </a:prstGeom>
        </p:spPr>
      </p:pic>
      <p:pic>
        <p:nvPicPr>
          <p:cNvPr id="12" name="Picture 11">
            <a:extLst>
              <a:ext uri="{FF2B5EF4-FFF2-40B4-BE49-F238E27FC236}">
                <a16:creationId xmlns:a16="http://schemas.microsoft.com/office/drawing/2014/main" id="{E3B7E58D-394A-4B41-F2B0-DC548EFD812F}"/>
              </a:ext>
            </a:extLst>
          </p:cNvPr>
          <p:cNvPicPr>
            <a:picLocks noChangeAspect="1"/>
          </p:cNvPicPr>
          <p:nvPr/>
        </p:nvPicPr>
        <p:blipFill>
          <a:blip r:embed="rId5"/>
          <a:stretch>
            <a:fillRect/>
          </a:stretch>
        </p:blipFill>
        <p:spPr>
          <a:xfrm>
            <a:off x="7946" y="2932042"/>
            <a:ext cx="3476625" cy="228600"/>
          </a:xfrm>
          <a:prstGeom prst="rect">
            <a:avLst/>
          </a:prstGeom>
        </p:spPr>
      </p:pic>
      <p:pic>
        <p:nvPicPr>
          <p:cNvPr id="18" name="Picture 17">
            <a:extLst>
              <a:ext uri="{FF2B5EF4-FFF2-40B4-BE49-F238E27FC236}">
                <a16:creationId xmlns:a16="http://schemas.microsoft.com/office/drawing/2014/main" id="{24067354-4457-9E74-88F3-753FEADDCF3E}"/>
              </a:ext>
            </a:extLst>
          </p:cNvPr>
          <p:cNvPicPr>
            <a:picLocks noChangeAspect="1"/>
          </p:cNvPicPr>
          <p:nvPr/>
        </p:nvPicPr>
        <p:blipFill>
          <a:blip r:embed="rId6"/>
          <a:stretch>
            <a:fillRect/>
          </a:stretch>
        </p:blipFill>
        <p:spPr>
          <a:xfrm>
            <a:off x="45590" y="3182632"/>
            <a:ext cx="2647950" cy="333375"/>
          </a:xfrm>
          <a:prstGeom prst="rect">
            <a:avLst/>
          </a:prstGeom>
        </p:spPr>
      </p:pic>
      <p:pic>
        <p:nvPicPr>
          <p:cNvPr id="22" name="Picture 21">
            <a:extLst>
              <a:ext uri="{FF2B5EF4-FFF2-40B4-BE49-F238E27FC236}">
                <a16:creationId xmlns:a16="http://schemas.microsoft.com/office/drawing/2014/main" id="{B27AFE23-6D3E-B8A7-AD13-D7E5CA52C20C}"/>
              </a:ext>
            </a:extLst>
          </p:cNvPr>
          <p:cNvPicPr>
            <a:picLocks noChangeAspect="1"/>
          </p:cNvPicPr>
          <p:nvPr/>
        </p:nvPicPr>
        <p:blipFill>
          <a:blip r:embed="rId7"/>
          <a:stretch>
            <a:fillRect/>
          </a:stretch>
        </p:blipFill>
        <p:spPr>
          <a:xfrm>
            <a:off x="58738" y="4562459"/>
            <a:ext cx="2925073" cy="1848484"/>
          </a:xfrm>
          <a:prstGeom prst="rect">
            <a:avLst/>
          </a:prstGeom>
        </p:spPr>
      </p:pic>
      <p:pic>
        <p:nvPicPr>
          <p:cNvPr id="27" name="Picture 26">
            <a:extLst>
              <a:ext uri="{FF2B5EF4-FFF2-40B4-BE49-F238E27FC236}">
                <a16:creationId xmlns:a16="http://schemas.microsoft.com/office/drawing/2014/main" id="{CE45508E-36F8-C3B2-E901-9543F016B9BE}"/>
              </a:ext>
            </a:extLst>
          </p:cNvPr>
          <p:cNvPicPr>
            <a:picLocks noChangeAspect="1"/>
          </p:cNvPicPr>
          <p:nvPr/>
        </p:nvPicPr>
        <p:blipFill>
          <a:blip r:embed="rId8"/>
          <a:stretch>
            <a:fillRect/>
          </a:stretch>
        </p:blipFill>
        <p:spPr>
          <a:xfrm>
            <a:off x="7829669" y="1672526"/>
            <a:ext cx="3057525" cy="285750"/>
          </a:xfrm>
          <a:prstGeom prst="rect">
            <a:avLst/>
          </a:prstGeom>
        </p:spPr>
      </p:pic>
    </p:spTree>
    <p:extLst>
      <p:ext uri="{BB962C8B-B14F-4D97-AF65-F5344CB8AC3E}">
        <p14:creationId xmlns:p14="http://schemas.microsoft.com/office/powerpoint/2010/main" val="25764109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508</TotalTime>
  <Words>1881</Words>
  <Application>Microsoft Office PowerPoint</Application>
  <PresentationFormat>Widescreen</PresentationFormat>
  <Paragraphs>314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super8-2013 sampson</cp:lastModifiedBy>
  <cp:revision>203</cp:revision>
  <dcterms:created xsi:type="dcterms:W3CDTF">2021-04-29T18:58:34Z</dcterms:created>
  <dcterms:modified xsi:type="dcterms:W3CDTF">2023-08-28T00:11:09Z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